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ppt/theme/themeOverride7.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8.xml" ContentType="application/vnd.openxmlformats-officedocument.themeOverride+xml"/>
  <Override PartName="/ppt/notesSlides/notesSlide17.xml" ContentType="application/vnd.openxmlformats-officedocument.presentationml.notesSlide+xml"/>
  <Override PartName="/ppt/theme/themeOverride9.xml" ContentType="application/vnd.openxmlformats-officedocument.themeOverride+xml"/>
  <Override PartName="/ppt/notesSlides/notesSlide18.xml" ContentType="application/vnd.openxmlformats-officedocument.presentationml.notesSlide+xml"/>
  <Override PartName="/ppt/theme/themeOverride10.xml" ContentType="application/vnd.openxmlformats-officedocument.themeOverride+xml"/>
  <Override PartName="/ppt/notesSlides/notesSlide19.xml" ContentType="application/vnd.openxmlformats-officedocument.presentationml.notesSlide+xml"/>
  <Override PartName="/ppt/theme/themeOverride11.xml" ContentType="application/vnd.openxmlformats-officedocument.themeOverride+xml"/>
  <Override PartName="/ppt/notesSlides/notesSlide20.xml" ContentType="application/vnd.openxmlformats-officedocument.presentationml.notesSl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theme/themeOverride14.xml" ContentType="application/vnd.openxmlformats-officedocument.themeOverride+xml"/>
  <Override PartName="/ppt/notesSlides/notesSlide23.xml" ContentType="application/vnd.openxmlformats-officedocument.presentationml.notesSlide+xml"/>
  <Override PartName="/ppt/theme/themeOverride15.xml" ContentType="application/vnd.openxmlformats-officedocument.themeOverride+xml"/>
  <Override PartName="/ppt/notesSlides/notesSlide24.xml" ContentType="application/vnd.openxmlformats-officedocument.presentationml.notesSlide+xml"/>
  <Override PartName="/ppt/theme/themeOverride16.xml" ContentType="application/vnd.openxmlformats-officedocument.themeOverride+xml"/>
  <Override PartName="/ppt/notesSlides/notesSlide25.xml" ContentType="application/vnd.openxmlformats-officedocument.presentationml.notesSlide+xml"/>
  <Override PartName="/ppt/ink/ink1.xml" ContentType="application/inkml+xml"/>
  <Override PartName="/ppt/theme/themeOverride17.xml" ContentType="application/vnd.openxmlformats-officedocument.themeOverride+xml"/>
  <Override PartName="/ppt/notesSlides/notesSlide26.xml" ContentType="application/vnd.openxmlformats-officedocument.presentationml.notesSlide+xml"/>
  <Override PartName="/ppt/theme/themeOverride18.xml" ContentType="application/vnd.openxmlformats-officedocument.themeOverride+xml"/>
  <Override PartName="/ppt/notesSlides/notesSlide27.xml" ContentType="application/vnd.openxmlformats-officedocument.presentationml.notesSlide+xml"/>
  <Override PartName="/ppt/theme/themeOverride19.xml" ContentType="application/vnd.openxmlformats-officedocument.themeOverride+xml"/>
  <Override PartName="/ppt/notesSlides/notesSlide28.xml" ContentType="application/vnd.openxmlformats-officedocument.presentationml.notesSlide+xml"/>
  <Override PartName="/ppt/theme/themeOverride20.xml" ContentType="application/vnd.openxmlformats-officedocument.themeOverride+xml"/>
  <Override PartName="/ppt/notesSlides/notesSlide29.xml" ContentType="application/vnd.openxmlformats-officedocument.presentationml.notesSlide+xml"/>
  <Override PartName="/ppt/theme/themeOverride2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2.xml" ContentType="application/vnd.openxmlformats-officedocument.themeOverride+xml"/>
  <Override PartName="/ppt/notesSlides/notesSlide32.xml" ContentType="application/vnd.openxmlformats-officedocument.presentationml.notesSlide+xml"/>
  <Override PartName="/ppt/theme/themeOverride23.xml" ContentType="application/vnd.openxmlformats-officedocument.themeOverride+xml"/>
  <Override PartName="/ppt/notesSlides/notesSlide33.xml" ContentType="application/vnd.openxmlformats-officedocument.presentationml.notesSlide+xml"/>
  <Override PartName="/ppt/theme/themeOverride24.xml" ContentType="application/vnd.openxmlformats-officedocument.themeOverride+xml"/>
  <Override PartName="/ppt/notesSlides/notesSlide34.xml" ContentType="application/vnd.openxmlformats-officedocument.presentationml.notesSlide+xml"/>
  <Override PartName="/ppt/theme/themeOverride25.xml" ContentType="application/vnd.openxmlformats-officedocument.themeOverride+xml"/>
  <Override PartName="/ppt/notesSlides/notesSlide35.xml" ContentType="application/vnd.openxmlformats-officedocument.presentationml.notesSlide+xml"/>
  <Override PartName="/ppt/theme/themeOverride26.xml" ContentType="application/vnd.openxmlformats-officedocument.themeOverride+xml"/>
  <Override PartName="/ppt/theme/themeOverride27.xml" ContentType="application/vnd.openxmlformats-officedocument.themeOverride+xml"/>
  <Override PartName="/ppt/notesSlides/notesSlide36.xml" ContentType="application/vnd.openxmlformats-officedocument.presentationml.notesSlide+xml"/>
  <Override PartName="/ppt/theme/themeOverride28.xml" ContentType="application/vnd.openxmlformats-officedocument.themeOverride+xml"/>
  <Override PartName="/ppt/notesSlides/notesSlide37.xml" ContentType="application/vnd.openxmlformats-officedocument.presentationml.notesSlide+xml"/>
  <Override PartName="/ppt/theme/themeOverride29.xml" ContentType="application/vnd.openxmlformats-officedocument.themeOverride+xml"/>
  <Override PartName="/ppt/notesSlides/notesSlide38.xml" ContentType="application/vnd.openxmlformats-officedocument.presentationml.notesSlide+xml"/>
  <Override PartName="/ppt/theme/themeOverride30.xml" ContentType="application/vnd.openxmlformats-officedocument.themeOverride+xml"/>
  <Override PartName="/ppt/notesSlides/notesSlide39.xml" ContentType="application/vnd.openxmlformats-officedocument.presentationml.notesSlide+xml"/>
  <Override PartName="/ppt/theme/themeOverride31.xml" ContentType="application/vnd.openxmlformats-officedocument.themeOverride+xml"/>
  <Override PartName="/ppt/notesSlides/notesSlide40.xml" ContentType="application/vnd.openxmlformats-officedocument.presentationml.notesSlide+xml"/>
  <Override PartName="/ppt/theme/themeOverride32.xml" ContentType="application/vnd.openxmlformats-officedocument.themeOverride+xml"/>
  <Override PartName="/ppt/notesSlides/notesSlide41.xml" ContentType="application/vnd.openxmlformats-officedocument.presentationml.notesSlide+xml"/>
  <Override PartName="/ppt/theme/themeOverride33.xml" ContentType="application/vnd.openxmlformats-officedocument.themeOverride+xml"/>
  <Override PartName="/ppt/notesSlides/notesSlide42.xml" ContentType="application/vnd.openxmlformats-officedocument.presentationml.notesSlide+xml"/>
  <Override PartName="/ppt/theme/themeOverride34.xml" ContentType="application/vnd.openxmlformats-officedocument.themeOverride+xml"/>
  <Override PartName="/ppt/notesSlides/notesSlide43.xml" ContentType="application/vnd.openxmlformats-officedocument.presentationml.notesSlide+xml"/>
  <Override PartName="/ppt/theme/themeOverride35.xml" ContentType="application/vnd.openxmlformats-officedocument.themeOverride+xml"/>
  <Override PartName="/ppt/notesSlides/notesSlide44.xml" ContentType="application/vnd.openxmlformats-officedocument.presentationml.notesSlide+xml"/>
  <Override PartName="/ppt/theme/themeOverride36.xml" ContentType="application/vnd.openxmlformats-officedocument.themeOverride+xml"/>
  <Override PartName="/ppt/notesSlides/notesSlide45.xml" ContentType="application/vnd.openxmlformats-officedocument.presentationml.notesSlide+xml"/>
  <Override PartName="/ppt/theme/themeOverride37.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67" r:id="rId7"/>
    <p:sldMasterId id="2147484297" r:id="rId8"/>
    <p:sldMasterId id="2147484329" r:id="rId9"/>
    <p:sldMasterId id="2147484354" r:id="rId10"/>
    <p:sldMasterId id="2147484380" r:id="rId11"/>
  </p:sldMasterIdLst>
  <p:notesMasterIdLst>
    <p:notesMasterId r:id="rId61"/>
  </p:notesMasterIdLst>
  <p:handoutMasterIdLst>
    <p:handoutMasterId r:id="rId62"/>
  </p:handoutMasterIdLst>
  <p:sldIdLst>
    <p:sldId id="1443" r:id="rId12"/>
    <p:sldId id="1308" r:id="rId13"/>
    <p:sldId id="1350" r:id="rId14"/>
    <p:sldId id="1447" r:id="rId15"/>
    <p:sldId id="1407" r:id="rId16"/>
    <p:sldId id="1367" r:id="rId17"/>
    <p:sldId id="1411" r:id="rId18"/>
    <p:sldId id="1422" r:id="rId19"/>
    <p:sldId id="1423" r:id="rId20"/>
    <p:sldId id="1424" r:id="rId21"/>
    <p:sldId id="1425" r:id="rId22"/>
    <p:sldId id="1446" r:id="rId23"/>
    <p:sldId id="1421" r:id="rId24"/>
    <p:sldId id="1410" r:id="rId25"/>
    <p:sldId id="1338" r:id="rId26"/>
    <p:sldId id="1448" r:id="rId27"/>
    <p:sldId id="1352" r:id="rId28"/>
    <p:sldId id="1437" r:id="rId29"/>
    <p:sldId id="1405" r:id="rId30"/>
    <p:sldId id="1436" r:id="rId31"/>
    <p:sldId id="1438" r:id="rId32"/>
    <p:sldId id="1403" r:id="rId33"/>
    <p:sldId id="1435" r:id="rId34"/>
    <p:sldId id="1439" r:id="rId35"/>
    <p:sldId id="1404" r:id="rId36"/>
    <p:sldId id="1434" r:id="rId37"/>
    <p:sldId id="1406" r:id="rId38"/>
    <p:sldId id="1440" r:id="rId39"/>
    <p:sldId id="1409" r:id="rId40"/>
    <p:sldId id="1408" r:id="rId41"/>
    <p:sldId id="1414" r:id="rId42"/>
    <p:sldId id="1361" r:id="rId43"/>
    <p:sldId id="1426" r:id="rId44"/>
    <p:sldId id="1431" r:id="rId45"/>
    <p:sldId id="1427" r:id="rId46"/>
    <p:sldId id="1429" r:id="rId47"/>
    <p:sldId id="1430" r:id="rId48"/>
    <p:sldId id="1441" r:id="rId49"/>
    <p:sldId id="1416" r:id="rId50"/>
    <p:sldId id="1432" r:id="rId51"/>
    <p:sldId id="1433" r:id="rId52"/>
    <p:sldId id="1442" r:id="rId53"/>
    <p:sldId id="1453" r:id="rId54"/>
    <p:sldId id="1449" r:id="rId55"/>
    <p:sldId id="1454" r:id="rId56"/>
    <p:sldId id="1450" r:id="rId57"/>
    <p:sldId id="1451" r:id="rId58"/>
    <p:sldId id="1452" r:id="rId59"/>
    <p:sldId id="1248"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443"/>
            <p14:sldId id="1308"/>
            <p14:sldId id="1350"/>
            <p14:sldId id="1447"/>
            <p14:sldId id="1407"/>
            <p14:sldId id="1367"/>
            <p14:sldId id="1411"/>
            <p14:sldId id="1422"/>
            <p14:sldId id="1423"/>
            <p14:sldId id="1424"/>
            <p14:sldId id="1425"/>
            <p14:sldId id="1446"/>
            <p14:sldId id="1421"/>
            <p14:sldId id="1410"/>
            <p14:sldId id="1338"/>
            <p14:sldId id="1448"/>
            <p14:sldId id="1352"/>
            <p14:sldId id="1437"/>
            <p14:sldId id="1405"/>
            <p14:sldId id="1436"/>
            <p14:sldId id="1438"/>
            <p14:sldId id="1403"/>
            <p14:sldId id="1435"/>
            <p14:sldId id="1439"/>
            <p14:sldId id="1404"/>
            <p14:sldId id="1434"/>
            <p14:sldId id="1406"/>
            <p14:sldId id="1440"/>
            <p14:sldId id="1409"/>
            <p14:sldId id="1408"/>
            <p14:sldId id="1414"/>
            <p14:sldId id="1361"/>
            <p14:sldId id="1426"/>
            <p14:sldId id="1431"/>
            <p14:sldId id="1427"/>
            <p14:sldId id="1429"/>
            <p14:sldId id="1430"/>
            <p14:sldId id="1441"/>
            <p14:sldId id="1416"/>
            <p14:sldId id="1432"/>
            <p14:sldId id="1433"/>
            <p14:sldId id="1442"/>
            <p14:sldId id="1453"/>
            <p14:sldId id="1449"/>
            <p14:sldId id="1454"/>
            <p14:sldId id="1450"/>
            <p14:sldId id="1451"/>
            <p14:sldId id="1452"/>
            <p14:sldId id="1248"/>
          </p14:sldIdLst>
        </p14:section>
        <p14:section name="Color Template" id="{A073DAE3-B461-442F-A3D3-6642BD875E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64B5"/>
    <a:srgbClr val="409AE1"/>
    <a:srgbClr val="AAE4FE"/>
    <a:srgbClr val="A0CDF0"/>
    <a:srgbClr val="A80000"/>
    <a:srgbClr val="00188F"/>
    <a:srgbClr val="D83B01"/>
    <a:srgbClr val="522193"/>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41" autoAdjust="0"/>
    <p:restoredTop sz="58212" autoAdjust="0"/>
  </p:normalViewPr>
  <p:slideViewPr>
    <p:cSldViewPr>
      <p:cViewPr varScale="1">
        <p:scale>
          <a:sx n="54" d="100"/>
          <a:sy n="54" d="100"/>
        </p:scale>
        <p:origin x="798" y="4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58" d="100"/>
          <a:sy n="58" d="100"/>
        </p:scale>
        <p:origin x="2808"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commentAuthors" Target="commentAuthor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notesMaster" Target="notesMasters/notesMaster1.xml"/><Relationship Id="rId10" Type="http://schemas.openxmlformats.org/officeDocument/2006/relationships/slideMaster" Target="slideMasters/slideMaster6.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5/23/2018 9:10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v"/>
          <inkml:channel name="T" type="integer" max="2.14748E9" units="dev"/>
        </inkml:traceFormat>
        <inkml:channelProperties>
          <inkml:channelProperty channel="X" name="resolution" value="806.2746" units="1/cm"/>
          <inkml:channelProperty channel="Y" name="resolution" value="1433.37708" units="1/cm"/>
          <inkml:channelProperty channel="F" name="resolution" value="3640.77783" units="1/dev"/>
          <inkml:channelProperty channel="T" name="resolution" value="1" units="1/dev"/>
        </inkml:channelProperties>
      </inkml:inkSource>
      <inkml:timestamp xml:id="ts0" timeString="2017-11-14T11:58:34.977"/>
    </inkml:context>
    <inkml:brush xml:id="br0">
      <inkml:brushProperty name="width" value="0.05292" units="cm"/>
      <inkml:brushProperty name="height" value="0.05292" units="cm"/>
      <inkml:brushProperty name="color" value="#FF0000"/>
    </inkml:brush>
  </inkml:definitions>
  <inkml:trace contextRef="#ctx0" brushRef="#br0">30280 4143 8168 0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5/23/2018 9:10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msdn.microsoft.com/appserviceteam/2016/11/17/url-authorization-r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Simply head over</a:t>
            </a:r>
            <a:r>
              <a:rPr lang="en-GB" baseline="0" dirty="0"/>
              <a:t> to http://portal.azure.com and </a:t>
            </a:r>
            <a:r>
              <a:rPr lang="en-GB" baseline="0" dirty="0" smtClean="0"/>
              <a:t>login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46324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So let’s bring in the crane</a:t>
            </a:r>
            <a:r>
              <a:rPr lang="en-GB" baseline="0" dirty="0"/>
              <a:t> … and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886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Lifting and</a:t>
            </a:r>
            <a:r>
              <a:rPr lang="en-GB" baseline="0" dirty="0"/>
              <a:t> shifting app, data, middleware, </a:t>
            </a:r>
            <a:r>
              <a:rPr lang="en-GB" baseline="0" dirty="0" err="1"/>
              <a:t>os</a:t>
            </a:r>
            <a:r>
              <a:rPr lang="en-GB" baseline="0" dirty="0"/>
              <a:t> to azure</a:t>
            </a:r>
          </a:p>
          <a:p>
            <a:endParaRPr lang="en-GB" baseline="0" dirty="0"/>
          </a:p>
          <a:p>
            <a:r>
              <a:rPr lang="en-GB" baseline="0" dirty="0"/>
              <a:t>In order to do that we need to know what underpins the architecture and how to configure it.</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046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Lifting and</a:t>
            </a:r>
            <a:r>
              <a:rPr lang="en-GB" baseline="0" dirty="0"/>
              <a:t> shifting app, data, middleware, </a:t>
            </a:r>
            <a:r>
              <a:rPr lang="en-GB" baseline="0" dirty="0" err="1"/>
              <a:t>os</a:t>
            </a:r>
            <a:r>
              <a:rPr lang="en-GB" baseline="0" dirty="0"/>
              <a:t> to azure</a:t>
            </a:r>
          </a:p>
          <a:p>
            <a:endParaRPr lang="en-GB" baseline="0" dirty="0"/>
          </a:p>
          <a:p>
            <a:r>
              <a:rPr lang="en-GB" baseline="0" dirty="0"/>
              <a:t>In order to do that we need to know what underpins the architecture and how to configure it.</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2341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8893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that there</a:t>
            </a:r>
            <a:r>
              <a:rPr lang="en-GB" baseline="0" dirty="0"/>
              <a:t> are different types and classes of VM instance but we will cover that later on.</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78580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Explain </a:t>
            </a:r>
            <a:r>
              <a:rPr lang="en-GB" baseline="0" dirty="0"/>
              <a:t>the concept of Fault and Upgrade domains and explain what an availability set is</a:t>
            </a:r>
            <a:r>
              <a:rPr lang="en-GB" baseline="0" dirty="0" smtClean="0"/>
              <a:t>.</a:t>
            </a:r>
          </a:p>
          <a:p>
            <a:endParaRPr lang="en-GB" baseline="0" dirty="0" smtClean="0"/>
          </a:p>
          <a:p>
            <a:r>
              <a:rPr lang="en-US" sz="900" b="0" i="0" kern="1200" dirty="0" smtClean="0">
                <a:solidFill>
                  <a:schemeClr val="tx1"/>
                </a:solidFill>
                <a:effectLst/>
                <a:latin typeface="Segoe UI Light" pitchFamily="34" charset="0"/>
                <a:ea typeface="+mn-ea"/>
                <a:cs typeface="+mn-cs"/>
              </a:rPr>
              <a:t>Regions that support Availability Zones</a:t>
            </a:r>
          </a:p>
          <a:p>
            <a:r>
              <a:rPr lang="en-US" sz="900" b="0" i="0" kern="1200" dirty="0" smtClean="0">
                <a:solidFill>
                  <a:schemeClr val="tx1"/>
                </a:solidFill>
                <a:effectLst/>
                <a:latin typeface="Segoe UI Light" pitchFamily="34" charset="0"/>
                <a:ea typeface="+mn-ea"/>
                <a:cs typeface="+mn-cs"/>
              </a:rPr>
              <a:t>Central US</a:t>
            </a:r>
          </a:p>
          <a:p>
            <a:r>
              <a:rPr lang="en-US" sz="900" b="0" i="0" kern="1200" dirty="0" smtClean="0">
                <a:solidFill>
                  <a:schemeClr val="tx1"/>
                </a:solidFill>
                <a:effectLst/>
                <a:latin typeface="Segoe UI Light" pitchFamily="34" charset="0"/>
                <a:ea typeface="+mn-ea"/>
                <a:cs typeface="+mn-cs"/>
              </a:rPr>
              <a:t>France Central</a:t>
            </a:r>
          </a:p>
          <a:p>
            <a:r>
              <a:rPr lang="en-US" sz="900" b="0" i="0" kern="1200" dirty="0" smtClean="0">
                <a:solidFill>
                  <a:schemeClr val="tx1"/>
                </a:solidFill>
                <a:effectLst/>
                <a:latin typeface="Segoe UI Light" pitchFamily="34" charset="0"/>
                <a:ea typeface="+mn-ea"/>
                <a:cs typeface="+mn-cs"/>
              </a:rPr>
              <a:t>East US 2 (Preview)</a:t>
            </a:r>
          </a:p>
          <a:p>
            <a:r>
              <a:rPr lang="en-US" sz="900" b="0" i="0" kern="1200" dirty="0" smtClean="0">
                <a:solidFill>
                  <a:schemeClr val="tx1"/>
                </a:solidFill>
                <a:effectLst/>
                <a:latin typeface="Segoe UI Light" pitchFamily="34" charset="0"/>
                <a:ea typeface="+mn-ea"/>
                <a:cs typeface="+mn-cs"/>
              </a:rPr>
              <a:t>West Europe (Preview)</a:t>
            </a:r>
          </a:p>
          <a:p>
            <a:r>
              <a:rPr lang="en-US" sz="900" b="0" i="0" kern="1200" dirty="0" smtClean="0">
                <a:solidFill>
                  <a:schemeClr val="tx1"/>
                </a:solidFill>
                <a:effectLst/>
                <a:latin typeface="Segoe UI Light" pitchFamily="34" charset="0"/>
                <a:ea typeface="+mn-ea"/>
                <a:cs typeface="+mn-cs"/>
              </a:rPr>
              <a:t>Southeast Asia (Preview)</a:t>
            </a:r>
          </a:p>
          <a:p>
            <a:endParaRPr lang="en-GB" dirty="0" smtClean="0"/>
          </a:p>
          <a:p>
            <a:r>
              <a:rPr lang="en-GB" sz="900" b="0" i="0" kern="1200" dirty="0" smtClean="0">
                <a:solidFill>
                  <a:schemeClr val="tx1"/>
                </a:solidFill>
                <a:effectLst/>
                <a:latin typeface="Segoe UI Light" pitchFamily="34" charset="0"/>
                <a:ea typeface="+mn-ea"/>
                <a:cs typeface="+mn-cs"/>
              </a:rPr>
              <a:t>Services that support Availability Zones</a:t>
            </a:r>
          </a:p>
          <a:p>
            <a:r>
              <a:rPr lang="en-GB" sz="900" b="0" i="0" kern="1200" dirty="0" smtClean="0">
                <a:solidFill>
                  <a:schemeClr val="tx1"/>
                </a:solidFill>
                <a:effectLst/>
                <a:latin typeface="Segoe UI Light" pitchFamily="34" charset="0"/>
                <a:ea typeface="+mn-ea"/>
                <a:cs typeface="+mn-cs"/>
              </a:rPr>
              <a:t>Linux Virtual Machines</a:t>
            </a:r>
          </a:p>
          <a:p>
            <a:r>
              <a:rPr lang="en-GB" sz="900" b="0" i="0" kern="1200" dirty="0" smtClean="0">
                <a:solidFill>
                  <a:schemeClr val="tx1"/>
                </a:solidFill>
                <a:effectLst/>
                <a:latin typeface="Segoe UI Light" pitchFamily="34" charset="0"/>
                <a:ea typeface="+mn-ea"/>
                <a:cs typeface="+mn-cs"/>
              </a:rPr>
              <a:t>Windows Virtual Machines</a:t>
            </a:r>
          </a:p>
          <a:p>
            <a:r>
              <a:rPr lang="en-GB" sz="900" b="0" i="0" kern="1200" dirty="0" smtClean="0">
                <a:solidFill>
                  <a:schemeClr val="tx1"/>
                </a:solidFill>
                <a:effectLst/>
                <a:latin typeface="Segoe UI Light" pitchFamily="34" charset="0"/>
                <a:ea typeface="+mn-ea"/>
                <a:cs typeface="+mn-cs"/>
              </a:rPr>
              <a:t>Virtual Machine Scale Sets</a:t>
            </a:r>
          </a:p>
          <a:p>
            <a:r>
              <a:rPr lang="en-GB" sz="900" b="0" i="0" kern="1200" dirty="0" smtClean="0">
                <a:solidFill>
                  <a:schemeClr val="tx1"/>
                </a:solidFill>
                <a:effectLst/>
                <a:latin typeface="Segoe UI Light" pitchFamily="34" charset="0"/>
                <a:ea typeface="+mn-ea"/>
                <a:cs typeface="+mn-cs"/>
              </a:rPr>
              <a:t>Managed Disks</a:t>
            </a:r>
          </a:p>
          <a:p>
            <a:r>
              <a:rPr lang="en-GB" sz="900" b="0" i="0" kern="1200" dirty="0" smtClean="0">
                <a:solidFill>
                  <a:schemeClr val="tx1"/>
                </a:solidFill>
                <a:effectLst/>
                <a:latin typeface="Segoe UI Light" pitchFamily="34" charset="0"/>
                <a:ea typeface="+mn-ea"/>
                <a:cs typeface="+mn-cs"/>
              </a:rPr>
              <a:t>Load Balancer</a:t>
            </a:r>
          </a:p>
          <a:p>
            <a:r>
              <a:rPr lang="en-GB" sz="900" b="0" i="0" kern="1200" dirty="0" smtClean="0">
                <a:solidFill>
                  <a:schemeClr val="tx1"/>
                </a:solidFill>
                <a:effectLst/>
                <a:latin typeface="Segoe UI Light" pitchFamily="34" charset="0"/>
                <a:ea typeface="+mn-ea"/>
                <a:cs typeface="+mn-cs"/>
              </a:rPr>
              <a:t>Public IP address</a:t>
            </a:r>
          </a:p>
          <a:p>
            <a:r>
              <a:rPr lang="en-GB" sz="900" b="0" i="0" kern="1200" dirty="0" smtClean="0">
                <a:solidFill>
                  <a:schemeClr val="tx1"/>
                </a:solidFill>
                <a:effectLst/>
                <a:latin typeface="Segoe UI Light" pitchFamily="34" charset="0"/>
                <a:ea typeface="+mn-ea"/>
                <a:cs typeface="+mn-cs"/>
              </a:rPr>
              <a:t>Zone-redundant storage</a:t>
            </a:r>
          </a:p>
          <a:p>
            <a:r>
              <a:rPr lang="en-GB" sz="900" b="0" i="0" kern="1200" dirty="0" smtClean="0">
                <a:solidFill>
                  <a:schemeClr val="tx1"/>
                </a:solidFill>
                <a:effectLst/>
                <a:latin typeface="Segoe UI Light" pitchFamily="34" charset="0"/>
                <a:ea typeface="+mn-ea"/>
                <a:cs typeface="+mn-cs"/>
              </a:rPr>
              <a:t>SQL Database</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21690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quick run</a:t>
            </a:r>
            <a:r>
              <a:rPr lang="en-US" baseline="0" dirty="0"/>
              <a:t> through of the Azure ‘Ibiza’ Portal, ensure </a:t>
            </a:r>
            <a:r>
              <a:rPr lang="en-US" b="1" u="sng" baseline="0" dirty="0"/>
              <a:t>everyone</a:t>
            </a:r>
            <a:r>
              <a:rPr lang="en-US" baseline="0" dirty="0"/>
              <a:t> can login and access the portal, at least ! </a:t>
            </a:r>
          </a:p>
          <a:p>
            <a:endParaRPr lang="en-US" baseline="0" dirty="0"/>
          </a:p>
          <a:p>
            <a:r>
              <a:rPr lang="en-US" baseline="0" dirty="0"/>
              <a:t>Explain the Concept of Resource Groups </a:t>
            </a:r>
          </a:p>
          <a:p>
            <a:endParaRPr lang="en-US" baseline="0" dirty="0"/>
          </a:p>
          <a:p>
            <a:r>
              <a:rPr lang="en-US" baseline="0" dirty="0"/>
              <a:t>Show logged in identity in the portal, mention in-private mode for some azure ad setups is useful if users have multiple identities</a:t>
            </a:r>
          </a:p>
          <a:p>
            <a:endParaRPr lang="en-US" baseline="0" dirty="0"/>
          </a:p>
          <a:p>
            <a:r>
              <a:rPr lang="en-US" baseline="0" dirty="0"/>
              <a:t>-- Mention that you do not want to use ‘Microsoft (Formerly ‘Live’) accounts that have overlapping UPN email claims with Azure AD Accounts and why </a:t>
            </a:r>
          </a:p>
          <a:p>
            <a:endParaRPr lang="en-US" baseline="0" dirty="0"/>
          </a:p>
          <a:p>
            <a:r>
              <a:rPr lang="en-US" baseline="0" dirty="0"/>
              <a:t>-- Explain That Marketplace entries are templated deployments based upon a custom image / resource group template</a:t>
            </a:r>
          </a:p>
          <a:p>
            <a:endParaRPr lang="en-US" baseline="0" dirty="0"/>
          </a:p>
          <a:p>
            <a:r>
              <a:rPr lang="en-US" baseline="0" dirty="0"/>
              <a:t>-- Deploy something quickly from the marketplace </a:t>
            </a:r>
          </a:p>
          <a:p>
            <a:endParaRPr lang="en-US" baseline="0" dirty="0"/>
          </a:p>
          <a:p>
            <a:r>
              <a:rPr lang="en-US" baseline="0" dirty="0"/>
              <a:t>-- Talk to RBAC and permission management of resources against Azure AD.</a:t>
            </a:r>
          </a:p>
          <a:p>
            <a:endParaRPr lang="en-US" baseline="0" dirty="0"/>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17</a:t>
            </a:fld>
            <a:endParaRPr lang="en-US" sz="1900" kern="0" dirty="0">
              <a:solidFill>
                <a:sysClr val="windowText" lastClr="000000"/>
              </a:solidFill>
            </a:endParaRPr>
          </a:p>
        </p:txBody>
      </p:sp>
    </p:spTree>
    <p:extLst>
      <p:ext uri="{BB962C8B-B14F-4D97-AF65-F5344CB8AC3E}">
        <p14:creationId xmlns:p14="http://schemas.microsoft.com/office/powerpoint/2010/main" val="2208850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Simply head over</a:t>
            </a:r>
            <a:r>
              <a:rPr lang="en-GB" baseline="0" dirty="0"/>
              <a:t> to http://portal.azure.com and login </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28710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a:t>
            </a:r>
            <a:r>
              <a:rPr lang="en-US" baseline="0" dirty="0"/>
              <a:t> of virtual networks in azure </a:t>
            </a:r>
          </a:p>
          <a:p>
            <a:endParaRPr lang="en-US" baseline="0" dirty="0"/>
          </a:p>
          <a:p>
            <a:pPr marL="171450" indent="-171450">
              <a:buFontTx/>
              <a:buChar char="-"/>
            </a:pPr>
            <a:r>
              <a:rPr lang="en-US" baseline="0" dirty="0"/>
              <a:t>Explain Private Networking in azure</a:t>
            </a:r>
          </a:p>
          <a:p>
            <a:pPr marL="171450" indent="-171450">
              <a:buFontTx/>
              <a:buChar char="-"/>
            </a:pPr>
            <a:endParaRPr lang="en-US" baseline="0" dirty="0"/>
          </a:p>
          <a:p>
            <a:pPr marL="171450" indent="-171450">
              <a:buFontTx/>
              <a:buChar char="-"/>
            </a:pPr>
            <a:r>
              <a:rPr lang="en-US" baseline="0" dirty="0"/>
              <a:t>Explain VPN connectivity </a:t>
            </a:r>
          </a:p>
          <a:p>
            <a:pPr marL="171450" indent="-171450">
              <a:buFontTx/>
              <a:buChar char="-"/>
            </a:pPr>
            <a:r>
              <a:rPr lang="en-US" baseline="0" dirty="0"/>
              <a:t>Explain ExpressRoute connectivity</a:t>
            </a:r>
          </a:p>
          <a:p>
            <a:pPr marL="171450" indent="-171450">
              <a:buFontTx/>
              <a:buChar char="-"/>
            </a:pPr>
            <a:r>
              <a:rPr lang="en-US" baseline="0" dirty="0"/>
              <a:t>Explain NSGs and show portal config</a:t>
            </a:r>
          </a:p>
          <a:p>
            <a:pPr marL="171450" indent="-171450">
              <a:buFontTx/>
              <a:buChar char="-"/>
            </a:pPr>
            <a:r>
              <a:rPr lang="en-US" baseline="0" dirty="0"/>
              <a:t>Explain Load balancers + Internal Load Balancers</a:t>
            </a:r>
          </a:p>
          <a:p>
            <a:pPr marL="171450" indent="-171450">
              <a:buFontTx/>
              <a:buChar char="-"/>
            </a:pPr>
            <a:r>
              <a:rPr lang="en-US" baseline="0" dirty="0"/>
              <a:t>Explain and show Azure DNS and Traffic </a:t>
            </a:r>
            <a:r>
              <a:rPr lang="en-US" baseline="0" dirty="0" smtClean="0"/>
              <a:t>Manager</a:t>
            </a:r>
            <a:endParaRPr lang="en-US" baseline="0"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19</a:t>
            </a:fld>
            <a:endParaRPr lang="en-US" sz="1900" kern="0" dirty="0">
              <a:solidFill>
                <a:sysClr val="windowText" lastClr="000000"/>
              </a:solidFill>
            </a:endParaRPr>
          </a:p>
        </p:txBody>
      </p:sp>
    </p:spTree>
    <p:extLst>
      <p:ext uri="{BB962C8B-B14F-4D97-AF65-F5344CB8AC3E}">
        <p14:creationId xmlns:p14="http://schemas.microsoft.com/office/powerpoint/2010/main" val="849478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lvl="2" indent="-285750">
              <a:buFont typeface="Wingdings" panose="05000000000000000000" pitchFamily="2" charset="2"/>
              <a:buChar char="§"/>
            </a:pPr>
            <a:endParaRPr lang="en-GB" sz="1800" dirty="0" smtClean="0">
              <a:solidFill>
                <a:srgbClr val="FFFFFF"/>
              </a:solidFill>
            </a:endParaRPr>
          </a:p>
          <a:p>
            <a:pPr marL="514350" lvl="2" indent="-285750">
              <a:buFont typeface="Wingdings" panose="05000000000000000000" pitchFamily="2" charset="2"/>
              <a:buChar char="§"/>
            </a:pPr>
            <a:r>
              <a:rPr lang="en-GB" sz="1800" dirty="0" smtClean="0">
                <a:solidFill>
                  <a:srgbClr val="FFFFFF"/>
                </a:solidFill>
              </a:rPr>
              <a:t>TCP Bridge / Service Bus Based </a:t>
            </a:r>
          </a:p>
          <a:p>
            <a:pPr marL="514350" lvl="2" indent="-285750">
              <a:buFont typeface="Wingdings" panose="05000000000000000000" pitchFamily="2" charset="2"/>
              <a:buChar char="§"/>
            </a:pPr>
            <a:r>
              <a:rPr lang="en-GB" sz="1800" dirty="0" smtClean="0">
                <a:solidFill>
                  <a:srgbClr val="FFFFFF"/>
                </a:solidFill>
              </a:rPr>
              <a:t>A.K.A. BizTalk Hybrid Connections, </a:t>
            </a:r>
          </a:p>
          <a:p>
            <a:pPr marL="514350" lvl="2" indent="-285750">
              <a:buFont typeface="Wingdings" panose="05000000000000000000" pitchFamily="2" charset="2"/>
              <a:buChar char="§"/>
            </a:pPr>
            <a:r>
              <a:rPr lang="en-GB" sz="1800" dirty="0" smtClean="0">
                <a:solidFill>
                  <a:srgbClr val="FFFFFF"/>
                </a:solidFill>
              </a:rPr>
              <a:t>Service Bus Relay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D3C5518-CCF0-420D-9C41-3B9D16BCC534}"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913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0596E5-6523-4DD8-A9ED-0418BD42519C}"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4293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Break for lab</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97784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US" baseline="0" dirty="0"/>
              <a:t>torage concepts in azure IaaS (Page blobs and vhd hosting) </a:t>
            </a:r>
          </a:p>
          <a:p>
            <a:endParaRPr lang="en-US" baseline="0" dirty="0"/>
          </a:p>
          <a:p>
            <a:r>
              <a:rPr lang="en-US" dirty="0"/>
              <a:t>What does Geo-replication mean, and what are</a:t>
            </a:r>
            <a:r>
              <a:rPr lang="en-US" baseline="0" dirty="0"/>
              <a:t> the options and types of storage account? </a:t>
            </a:r>
            <a:endParaRPr lang="en-US" dirty="0"/>
          </a:p>
          <a:p>
            <a:endParaRPr lang="en-US" baseline="0" dirty="0"/>
          </a:p>
          <a:p>
            <a:r>
              <a:rPr lang="en-US" baseline="0" dirty="0"/>
              <a:t>What are the options for standard Blob storage</a:t>
            </a:r>
          </a:p>
          <a:p>
            <a:r>
              <a:rPr lang="en-US" baseline="0" dirty="0"/>
              <a:t>What are the options for high-performance IOPS (Premium) storage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What are the caching options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What is the local storage on the D: drive for ? What are it’s characteristics ? </a:t>
            </a:r>
          </a:p>
          <a:p>
            <a:endParaRPr lang="en-US" baseline="0" dirty="0"/>
          </a:p>
          <a:p>
            <a:r>
              <a:rPr lang="en-US" baseline="0" dirty="0"/>
              <a:t>What platform options are provided for hosting Azure Files ?</a:t>
            </a:r>
          </a:p>
          <a:p>
            <a:r>
              <a:rPr lang="en-US" baseline="0" dirty="0"/>
              <a:t>What platform options are provided for queuing ?</a:t>
            </a:r>
          </a:p>
          <a:p>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22</a:t>
            </a:fld>
            <a:endParaRPr lang="en-US" sz="1900" kern="0" dirty="0">
              <a:solidFill>
                <a:sysClr val="windowText" lastClr="000000"/>
              </a:solidFill>
            </a:endParaRPr>
          </a:p>
        </p:txBody>
      </p:sp>
    </p:spTree>
    <p:extLst>
      <p:ext uri="{BB962C8B-B14F-4D97-AF65-F5344CB8AC3E}">
        <p14:creationId xmlns:p14="http://schemas.microsoft.com/office/powerpoint/2010/main" val="156453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dirty="0"/>
              <a:t>: -</a:t>
            </a:r>
          </a:p>
          <a:p>
            <a:endParaRPr lang="en-US" dirty="0"/>
          </a:p>
          <a:p>
            <a:r>
              <a:rPr lang="en-US" dirty="0"/>
              <a:t>- Stripe</a:t>
            </a:r>
            <a:r>
              <a:rPr lang="en-US" baseline="0" dirty="0"/>
              <a:t> VHDs in a software raid set using Storage Spaces</a:t>
            </a:r>
          </a:p>
          <a:p>
            <a:pPr marL="0" indent="0">
              <a:buFontTx/>
              <a:buNone/>
            </a:pPr>
            <a:r>
              <a:rPr lang="en-US" baseline="0" dirty="0"/>
              <a:t>- Or – Use premium storage</a:t>
            </a:r>
          </a:p>
          <a:p>
            <a:pPr marL="171450" indent="-171450">
              <a:buFontTx/>
              <a:buChar char="-"/>
            </a:pPr>
            <a:r>
              <a:rPr lang="en-US" baseline="0" dirty="0" smtClean="0"/>
              <a:t>200 (250!) max storage </a:t>
            </a:r>
            <a:r>
              <a:rPr lang="en-US" baseline="0" dirty="0" err="1" smtClean="0"/>
              <a:t>acc</a:t>
            </a:r>
            <a:r>
              <a:rPr lang="en-US" baseline="0" dirty="0" smtClean="0"/>
              <a:t> per region (per subscription)</a:t>
            </a: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35935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37020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 Instances –</a:t>
            </a:r>
            <a:r>
              <a:rPr lang="en-US" baseline="0" dirty="0"/>
              <a:t> discuss different types of instance – and use the ready reckoner.</a:t>
            </a:r>
          </a:p>
          <a:p>
            <a:r>
              <a:rPr lang="en-US" baseline="0" dirty="0"/>
              <a:t/>
            </a:r>
            <a:br>
              <a:rPr lang="en-US" baseline="0" dirty="0"/>
            </a:br>
            <a:r>
              <a:rPr lang="en-US" baseline="0" dirty="0"/>
              <a:t>Stateless workloads – put behind a load balancer where possible and load balance as many small instances as you can with auto-scaling </a:t>
            </a:r>
          </a:p>
          <a:p>
            <a:endParaRPr lang="en-US" baseline="0" dirty="0"/>
          </a:p>
          <a:p>
            <a:r>
              <a:rPr lang="en-US" baseline="0" dirty="0"/>
              <a:t>Consider PaaS options here – you should </a:t>
            </a:r>
            <a:r>
              <a:rPr lang="en-US" b="1" u="sng" baseline="0" dirty="0"/>
              <a:t>explain</a:t>
            </a:r>
            <a:r>
              <a:rPr lang="en-US" baseline="0" dirty="0"/>
              <a:t> the following: {Single instance VM, VM Scale Sets, Batch, Cloud Services, App Service, Functions}.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baseline="0" dirty="0"/>
              <a:t>Mention the impact of VM instance type on boot up speed when creating VMs.</a:t>
            </a:r>
          </a:p>
          <a:p>
            <a:endParaRPr lang="en-US" dirty="0"/>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25</a:t>
            </a:fld>
            <a:endParaRPr lang="en-US" sz="1900" kern="0" dirty="0">
              <a:solidFill>
                <a:sysClr val="windowText" lastClr="000000"/>
              </a:solidFill>
            </a:endParaRPr>
          </a:p>
        </p:txBody>
      </p:sp>
    </p:spTree>
    <p:extLst>
      <p:ext uri="{BB962C8B-B14F-4D97-AF65-F5344CB8AC3E}">
        <p14:creationId xmlns:p14="http://schemas.microsoft.com/office/powerpoint/2010/main" val="398495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smtClean="0"/>
              <a:t>NCv2 - </a:t>
            </a:r>
            <a:r>
              <a:rPr lang="en-GB" dirty="0" smtClean="0"/>
              <a:t>NVIDIA P100 GPUs </a:t>
            </a:r>
          </a:p>
          <a:p>
            <a:endParaRPr lang="en-GB" dirty="0" smtClean="0"/>
          </a:p>
          <a:p>
            <a:r>
              <a:rPr lang="en-GB" dirty="0" smtClean="0"/>
              <a:t>Talk </a:t>
            </a:r>
            <a:r>
              <a:rPr lang="en-GB" dirty="0"/>
              <a:t>to :- </a:t>
            </a:r>
          </a:p>
          <a:p>
            <a:endParaRPr lang="en-GB" dirty="0"/>
          </a:p>
          <a:p>
            <a:r>
              <a:rPr lang="en-GB" dirty="0"/>
              <a:t>	H series specialist</a:t>
            </a:r>
            <a:r>
              <a:rPr lang="en-GB" baseline="0" dirty="0"/>
              <a:t> workloads</a:t>
            </a:r>
          </a:p>
          <a:p>
            <a:r>
              <a:rPr lang="en-GB" baseline="0" dirty="0"/>
              <a:t>	N series GPU</a:t>
            </a:r>
          </a:p>
          <a:p>
            <a:r>
              <a:rPr lang="en-GB" baseline="0" dirty="0"/>
              <a:t>	L series – low latency </a:t>
            </a:r>
            <a:r>
              <a:rPr lang="en-GB" baseline="0" dirty="0" smtClean="0"/>
              <a:t>storage</a:t>
            </a:r>
          </a:p>
          <a:p>
            <a:endParaRPr lang="en-GB" baseline="0" dirty="0" smtClean="0"/>
          </a:p>
          <a:p>
            <a:r>
              <a:rPr lang="en-US" sz="900" b="0" i="0" u="sng" kern="1200" dirty="0" smtClean="0">
                <a:solidFill>
                  <a:schemeClr val="tx1"/>
                </a:solidFill>
                <a:effectLst/>
                <a:latin typeface="Segoe UI Light" pitchFamily="34" charset="0"/>
                <a:ea typeface="+mn-ea"/>
                <a:cs typeface="+mn-cs"/>
                <a:hlinkClick r:id="rId3"/>
              </a:rPr>
              <a:t>Azure compute units (ACU)</a:t>
            </a:r>
            <a:r>
              <a:rPr lang="en-US" sz="900" b="0" i="0" kern="1200" dirty="0" smtClean="0">
                <a:solidFill>
                  <a:schemeClr val="tx1"/>
                </a:solidFill>
                <a:effectLst/>
                <a:latin typeface="Segoe UI Light" pitchFamily="34" charset="0"/>
                <a:ea typeface="+mn-ea"/>
                <a:cs typeface="+mn-cs"/>
              </a:rPr>
              <a:t> can help you compare compute performance across Azure SKUs.</a:t>
            </a:r>
            <a:endParaRPr lang="en-GB"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64903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a:t>
            </a:r>
            <a:r>
              <a:rPr lang="en-US" baseline="0" dirty="0"/>
              <a:t> can I spin up my workload without manual intervention. </a:t>
            </a:r>
          </a:p>
          <a:p>
            <a:endParaRPr lang="en-US" baseline="0"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27</a:t>
            </a:fld>
            <a:endParaRPr lang="en-US" sz="1900" kern="0" dirty="0">
              <a:solidFill>
                <a:sysClr val="windowText" lastClr="000000"/>
              </a:solidFill>
            </a:endParaRPr>
          </a:p>
        </p:txBody>
      </p:sp>
    </p:spTree>
    <p:extLst>
      <p:ext uri="{BB962C8B-B14F-4D97-AF65-F5344CB8AC3E}">
        <p14:creationId xmlns:p14="http://schemas.microsoft.com/office/powerpoint/2010/main" val="1558193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97227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latin typeface="Calibri" panose="020F0502020204030204" pitchFamily="34" charset="0"/>
              <a:hlinkClick r:id="rId3"/>
            </a:endParaRPr>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29</a:t>
            </a:fld>
            <a:endParaRPr lang="en-US" sz="1900" kern="0" dirty="0">
              <a:solidFill>
                <a:sysClr val="windowText" lastClr="000000"/>
              </a:solidFill>
            </a:endParaRPr>
          </a:p>
        </p:txBody>
      </p:sp>
    </p:spTree>
    <p:extLst>
      <p:ext uri="{BB962C8B-B14F-4D97-AF65-F5344CB8AC3E}">
        <p14:creationId xmlns:p14="http://schemas.microsoft.com/office/powerpoint/2010/main" val="2328471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30</a:t>
            </a:fld>
            <a:endParaRPr lang="en-US" sz="1900" kern="0" dirty="0">
              <a:solidFill>
                <a:sysClr val="windowText" lastClr="000000"/>
              </a:solidFill>
            </a:endParaRPr>
          </a:p>
        </p:txBody>
      </p:sp>
    </p:spTree>
    <p:extLst>
      <p:ext uri="{BB962C8B-B14F-4D97-AF65-F5344CB8AC3E}">
        <p14:creationId xmlns:p14="http://schemas.microsoft.com/office/powerpoint/2010/main" val="3722800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3</a:t>
            </a:fld>
            <a:endParaRPr lang="en-US" sz="1900" kern="0" dirty="0">
              <a:solidFill>
                <a:sysClr val="windowText" lastClr="000000"/>
              </a:solidFill>
            </a:endParaRPr>
          </a:p>
        </p:txBody>
      </p:sp>
    </p:spTree>
    <p:extLst>
      <p:ext uri="{BB962C8B-B14F-4D97-AF65-F5344CB8AC3E}">
        <p14:creationId xmlns:p14="http://schemas.microsoft.com/office/powerpoint/2010/main" val="3160612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9445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latin typeface="Calibri" panose="020F0502020204030204" pitchFamily="34" charset="0"/>
            </a:endParaRP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32</a:t>
            </a:fld>
            <a:endParaRPr lang="en-US" sz="1900" kern="0" dirty="0">
              <a:solidFill>
                <a:sysClr val="windowText" lastClr="000000"/>
              </a:solidFill>
            </a:endParaRPr>
          </a:p>
        </p:txBody>
      </p:sp>
    </p:spTree>
    <p:extLst>
      <p:ext uri="{BB962C8B-B14F-4D97-AF65-F5344CB8AC3E}">
        <p14:creationId xmlns:p14="http://schemas.microsoft.com/office/powerpoint/2010/main" val="4208243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1131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solidFill>
                  <a:schemeClr val="tx1"/>
                </a:solidFill>
              </a:rPr>
              <a:t>We’ve got the whole world (in json)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solidFill>
                  <a:schemeClr val="tx1"/>
                </a:solidFill>
              </a:rPr>
              <a:t>We’ve got the whole wide world (in json)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solidFill>
                  <a:schemeClr val="tx1"/>
                </a:solidFill>
              </a:rPr>
              <a:t>We’ve got the whole world (in json), we’ve got the whole world (in json)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dirty="0">
              <a:solidFill>
                <a:schemeClr val="tx1"/>
              </a:solidFill>
            </a:endParaRPr>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5/23/2018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6157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https://azure.microsoft.com/en-us/documentation/articles/resource-group-audit/</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066819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Here’s an</a:t>
            </a:r>
            <a:r>
              <a:rPr lang="en-US" baseline="0" dirty="0"/>
              <a:t> example with only a single resource, an RA-GRS storage account.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729627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43147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latin typeface="Calibri" panose="020F0502020204030204" pitchFamily="34" charset="0"/>
              </a:rPr>
              <a:t>Into our ARM template, we can add a script execution</a:t>
            </a:r>
            <a:r>
              <a:rPr lang="en-GB" baseline="0" dirty="0">
                <a:latin typeface="Calibri" panose="020F0502020204030204" pitchFamily="34" charset="0"/>
              </a:rPr>
              <a:t> and have vs upload the script ready to run for us.</a:t>
            </a:r>
            <a:endParaRPr lang="en-GB" dirty="0">
              <a:latin typeface="Calibri" panose="020F0502020204030204" pitchFamily="34" charset="0"/>
            </a:endParaRP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39</a:t>
            </a:fld>
            <a:endParaRPr lang="en-US" sz="1900" kern="0" dirty="0">
              <a:solidFill>
                <a:sysClr val="windowText" lastClr="000000"/>
              </a:solidFill>
            </a:endParaRPr>
          </a:p>
        </p:txBody>
      </p:sp>
    </p:spTree>
    <p:extLst>
      <p:ext uri="{BB962C8B-B14F-4D97-AF65-F5344CB8AC3E}">
        <p14:creationId xmlns:p14="http://schemas.microsoft.com/office/powerpoint/2010/main" val="260348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Speak to speed of service development in IaaS as well. </a:t>
            </a:r>
          </a:p>
          <a:p>
            <a:endParaRPr lang="en-GB" baseline="0" dirty="0"/>
          </a:p>
          <a:p>
            <a:r>
              <a:rPr lang="en-GB" baseline="0" dirty="0"/>
              <a:t>Speak about cattle and pets – as we move to the cloud, we need to deploy ‘disposable servers’ </a:t>
            </a:r>
          </a:p>
          <a:p>
            <a:endParaRPr lang="en-GB" dirty="0"/>
          </a:p>
          <a:p>
            <a:endParaRPr lang="en-GB"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5/23/2018 9:10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84475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035880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74859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485356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9:19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43</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287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15955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34408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144374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348757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379448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5/23/2018 9:10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5</a:t>
            </a:fld>
            <a:endParaRPr lang="en-US" sz="1900" kern="0" dirty="0">
              <a:solidFill>
                <a:sysClr val="windowText" lastClr="000000"/>
              </a:solidFill>
            </a:endParaRPr>
          </a:p>
        </p:txBody>
      </p:sp>
    </p:spTree>
    <p:extLst>
      <p:ext uri="{BB962C8B-B14F-4D97-AF65-F5344CB8AC3E}">
        <p14:creationId xmlns:p14="http://schemas.microsoft.com/office/powerpoint/2010/main" val="319073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5/23/2018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9480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9:10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7</a:t>
            </a:fld>
            <a:endParaRPr lang="en-US" sz="1900" kern="0" dirty="0">
              <a:solidFill>
                <a:sysClr val="windowText" lastClr="000000"/>
              </a:solidFill>
            </a:endParaRPr>
          </a:p>
        </p:txBody>
      </p:sp>
    </p:spTree>
    <p:extLst>
      <p:ext uri="{BB962C8B-B14F-4D97-AF65-F5344CB8AC3E}">
        <p14:creationId xmlns:p14="http://schemas.microsoft.com/office/powerpoint/2010/main" val="3540263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classic slide, Build your</a:t>
            </a:r>
            <a:r>
              <a:rPr lang="en-GB" baseline="0" dirty="0"/>
              <a:t> own DC, vs </a:t>
            </a:r>
            <a:r>
              <a:rPr lang="en-GB" dirty="0"/>
              <a:t>IaaS vs PaaS vs</a:t>
            </a:r>
            <a:r>
              <a:rPr lang="en-GB" baseline="0" dirty="0"/>
              <a:t> SaaS. </a:t>
            </a:r>
          </a:p>
          <a:p>
            <a:endParaRPr lang="en-GB" baseline="0" dirty="0"/>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47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session will focus on app migration to IaaS.</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654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Illustration">
    <p:bg>
      <p:bgPr>
        <a:solidFill>
          <a:srgbClr val="A800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grpSp>
        <p:nvGrpSpPr>
          <p:cNvPr id="6" name="Group 5"/>
          <p:cNvGrpSpPr/>
          <p:nvPr/>
        </p:nvGrpSpPr>
        <p:grpSpPr>
          <a:xfrm>
            <a:off x="7498383" y="479775"/>
            <a:ext cx="3810000" cy="6437312"/>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5"/>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7"/>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7" name="Freeform 42"/>
          <p:cNvSpPr>
            <a:spLocks/>
          </p:cNvSpPr>
          <p:nvPr/>
        </p:nvSpPr>
        <p:spPr bwMode="auto">
          <a:xfrm>
            <a:off x="11401323" y="3222945"/>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8605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3790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Slide - ANIMATED">
    <p:bg bwMode="auto">
      <p:bgPr>
        <a:solidFill>
          <a:srgbClr val="002050"/>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8177883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9831205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945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2" y="2125683"/>
            <a:ext cx="6400736" cy="1828800"/>
          </a:xfrm>
          <a:noFill/>
        </p:spPr>
        <p:txBody>
          <a:bodyPr lIns="146304" tIns="91440" rIns="146304" bIns="91440" anchor="t" anchorCtr="0"/>
          <a:lstStyle>
            <a:lvl1pPr>
              <a:defRPr sz="5400"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1" name="Group 230"/>
          <p:cNvGrpSpPr/>
          <p:nvPr userDrawn="1"/>
        </p:nvGrpSpPr>
        <p:grpSpPr bwMode="auto">
          <a:xfrm>
            <a:off x="6362728"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9193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AquaRays">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 y="-1"/>
            <a:ext cx="12436475" cy="6995517"/>
          </a:xfrm>
          <a:prstGeom prst="rect">
            <a:avLst/>
          </a:prstGeom>
        </p:spPr>
      </p:pic>
      <p:sp>
        <p:nvSpPr>
          <p:cNvPr id="5" name="TextBox 4"/>
          <p:cNvSpPr txBox="1"/>
          <p:nvPr userDrawn="1"/>
        </p:nvSpPr>
        <p:spPr>
          <a:xfrm>
            <a:off x="4592" y="5619826"/>
            <a:ext cx="12436473"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latin typeface="+mj-lt"/>
              </a:rPr>
              <a:t>DevBriefing 2015</a:t>
            </a:r>
          </a:p>
        </p:txBody>
      </p:sp>
    </p:spTree>
    <p:extLst>
      <p:ext uri="{BB962C8B-B14F-4D97-AF65-F5344CB8AC3E}">
        <p14:creationId xmlns:p14="http://schemas.microsoft.com/office/powerpoint/2010/main" val="381176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0">
                <p:cTn id="12" repeatCount="indefinite" fill="hold" display="0">
                  <p:stCondLst>
                    <p:cond delay="indefinite"/>
                  </p:stCondLst>
                </p:cTn>
                <p:tgtEl>
                  <p:spTgt spid="3"/>
                </p:tgtEl>
              </p:cMediaNode>
            </p:video>
          </p:childTnLst>
        </p:cTn>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581593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68016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4180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035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50175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638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563665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71101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00271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5100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778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20345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4917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133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437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3101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445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21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43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860585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26256092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686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8175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336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08161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281026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451563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40983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397477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390495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9887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25511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112652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7304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35213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978659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865053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1473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12124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99720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0110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01905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1173997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93931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gradFill>
                  <a:gsLst>
                    <a:gs pos="2920">
                      <a:schemeClr val="tx2"/>
                    </a:gs>
                    <a:gs pos="39000">
                      <a:schemeClr val="tx2"/>
                    </a:gs>
                  </a:gsLst>
                  <a:lin ang="5400000" scaled="0"/>
                </a:gradFill>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289583" y="6696184"/>
            <a:ext cx="3857311"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4123069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67616854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Right Triangle 10"/>
          <p:cNvSpPr/>
          <p:nvPr userDrawn="1"/>
        </p:nvSpPr>
        <p:spPr bwMode="auto">
          <a:xfrm rot="10800000">
            <a:off x="11715130" y="-12507"/>
            <a:ext cx="732057" cy="323632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5" tIns="45522" rIns="45522" bIns="91045" numCol="1" spcCol="0" rtlCol="0" fromWordArt="0" anchor="ctr" anchorCtr="0" forceAA="0" compatLnSpc="1">
            <a:prstTxWarp prst="textNoShape">
              <a:avLst/>
            </a:prstTxWarp>
            <a:noAutofit/>
          </a:bodyPr>
          <a:lstStyle/>
          <a:p>
            <a:pPr algn="ctr" defTabSz="910168" fontAlgn="base">
              <a:spcBef>
                <a:spcPct val="0"/>
              </a:spcBef>
              <a:spcAft>
                <a:spcPct val="0"/>
              </a:spcAft>
            </a:pPr>
            <a:endParaRPr lang="en-US" sz="1792" spc="-50" dirty="0" smtClean="0">
              <a:gradFill>
                <a:gsLst>
                  <a:gs pos="0">
                    <a:srgbClr val="FFFFFF"/>
                  </a:gs>
                  <a:gs pos="100000">
                    <a:srgbClr val="FFFFFF"/>
                  </a:gs>
                </a:gsLst>
                <a:lin ang="5400000" scaled="0"/>
              </a:gradFill>
              <a:latin typeface="Segoe Alt Regular" charset="0"/>
              <a:ea typeface="Segoe UI" pitchFamily="34" charset="0"/>
              <a:cs typeface="Segoe UI" pitchFamily="34" charset="0"/>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4"/>
          <p:cNvSpPr txBox="1">
            <a:spLocks/>
          </p:cNvSpPr>
          <p:nvPr userDrawn="1"/>
        </p:nvSpPr>
        <p:spPr>
          <a:xfrm>
            <a:off x="10990024" y="6546697"/>
            <a:ext cx="1429608" cy="372394"/>
          </a:xfrm>
          <a:prstGeom prst="rect">
            <a:avLst/>
          </a:prstGeom>
        </p:spPr>
        <p:txBody>
          <a:bodyPr/>
          <a:lstStyle>
            <a:defPPr>
              <a:defRPr lang="en-US"/>
            </a:defPPr>
            <a:lvl1pPr marL="0" algn="r" defTabSz="914363" rtl="0" eaLnBrk="1" latinLnBrk="0" hangingPunct="1">
              <a:defRPr sz="2000" b="1" i="0" kern="1200">
                <a:solidFill>
                  <a:schemeClr val="accent5"/>
                </a:solidFill>
                <a:latin typeface="+mn-lt"/>
                <a:ea typeface="Arial" charset="0"/>
                <a:cs typeface="Arial" charset="0"/>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187D0CF8-CE0C-0749-96A9-3DA8AD1B5E14}" type="slidenum">
              <a:rPr lang="en-US" sz="1991" b="0" smtClean="0">
                <a:solidFill>
                  <a:srgbClr val="616265"/>
                </a:solidFill>
                <a:latin typeface="Segoe Alt Regular" charset="0"/>
                <a:ea typeface="Segoe Alt Regular" charset="0"/>
                <a:cs typeface="Segoe Alt Regular" charset="0"/>
              </a:rPr>
              <a:pPr/>
              <a:t>‹#›</a:t>
            </a:fld>
            <a:r>
              <a:rPr lang="en-US" sz="1991" b="0" dirty="0" smtClean="0">
                <a:solidFill>
                  <a:srgbClr val="616265"/>
                </a:solidFill>
                <a:latin typeface="Segoe Alt Regular" charset="0"/>
                <a:ea typeface="Segoe Alt Regular" charset="0"/>
                <a:cs typeface="Segoe Alt Regular" charset="0"/>
              </a:rPr>
              <a:t>/</a:t>
            </a:r>
            <a:endParaRPr lang="en-US" sz="1991" b="0" dirty="0">
              <a:solidFill>
                <a:srgbClr val="616265"/>
              </a:solidFill>
              <a:latin typeface="Segoe Alt Regular" charset="0"/>
              <a:ea typeface="Segoe Alt Regular" charset="0"/>
              <a:cs typeface="Segoe Alt Regular" charset="0"/>
            </a:endParaRPr>
          </a:p>
        </p:txBody>
      </p:sp>
    </p:spTree>
    <p:extLst>
      <p:ext uri="{BB962C8B-B14F-4D97-AF65-F5344CB8AC3E}">
        <p14:creationId xmlns:p14="http://schemas.microsoft.com/office/powerpoint/2010/main" val="1430215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3030">
                      <a:schemeClr val="tx1"/>
                    </a:gs>
                    <a:gs pos="23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3318056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49070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87" name="Freeform 42"/>
          <p:cNvSpPr>
            <a:spLocks/>
          </p:cNvSpPr>
          <p:nvPr userDrawn="1"/>
        </p:nvSpPr>
        <p:spPr bwMode="auto">
          <a:xfrm>
            <a:off x="11401323" y="3222945"/>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8" name="Group 87"/>
          <p:cNvGrpSpPr/>
          <p:nvPr userDrawn="1"/>
        </p:nvGrpSpPr>
        <p:grpSpPr>
          <a:xfrm>
            <a:off x="7498383" y="479775"/>
            <a:ext cx="3810000" cy="6437312"/>
            <a:chOff x="7407275" y="388938"/>
            <a:chExt cx="3810000" cy="6437312"/>
          </a:xfrm>
        </p:grpSpPr>
        <p:sp>
          <p:nvSpPr>
            <p:cNvPr id="89" name="Freeform 88"/>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65"/>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7"/>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188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388776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188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092519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9953658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3133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22790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Option 3">
    <p:spTree>
      <p:nvGrpSpPr>
        <p:cNvPr id="1" name=""/>
        <p:cNvGrpSpPr/>
        <p:nvPr/>
      </p:nvGrpSpPr>
      <p:grpSpPr>
        <a:xfrm>
          <a:off x="0" y="0"/>
          <a:ext cx="0" cy="0"/>
          <a:chOff x="0" y="0"/>
          <a:chExt cx="0" cy="0"/>
        </a:xfrm>
      </p:grpSpPr>
      <p:sp>
        <p:nvSpPr>
          <p:cNvPr id="4" name="Rectangle 3"/>
          <p:cNvSpPr/>
          <p:nvPr/>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3429319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Option 4">
    <p:spTree>
      <p:nvGrpSpPr>
        <p:cNvPr id="1" name=""/>
        <p:cNvGrpSpPr/>
        <p:nvPr/>
      </p:nvGrpSpPr>
      <p:grpSpPr>
        <a:xfrm>
          <a:off x="0" y="0"/>
          <a:ext cx="0" cy="0"/>
          <a:chOff x="0" y="0"/>
          <a:chExt cx="0" cy="0"/>
        </a:xfrm>
      </p:grpSpPr>
      <p:sp>
        <p:nvSpPr>
          <p:cNvPr id="4" name="Rectangle 3"/>
          <p:cNvSpPr/>
          <p:nvPr/>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423897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31585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27147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9873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67215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100631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64727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7342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31784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735300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9AB30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7225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7476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147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1455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01634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5689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82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028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944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073118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
        <p:nvSpPr>
          <p:cNvPr id="4"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861042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43022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Slide - ANIMATED">
    <p:bg bwMode="auto">
      <p:bgPr>
        <a:solidFill>
          <a:srgbClr val="002050"/>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01124580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7575549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65094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7526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3957529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Option 3">
    <p:spTree>
      <p:nvGrpSpPr>
        <p:cNvPr id="1" name=""/>
        <p:cNvGrpSpPr/>
        <p:nvPr/>
      </p:nvGrpSpPr>
      <p:grpSpPr>
        <a:xfrm>
          <a:off x="0" y="0"/>
          <a:ext cx="0" cy="0"/>
          <a:chOff x="0" y="0"/>
          <a:chExt cx="0" cy="0"/>
        </a:xfrm>
      </p:grpSpPr>
      <p:sp>
        <p:nvSpPr>
          <p:cNvPr id="4" name="Rectangle 3"/>
          <p:cNvSpPr/>
          <p:nvPr/>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4211160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Option 4">
    <p:spTree>
      <p:nvGrpSpPr>
        <p:cNvPr id="1" name=""/>
        <p:cNvGrpSpPr/>
        <p:nvPr/>
      </p:nvGrpSpPr>
      <p:grpSpPr>
        <a:xfrm>
          <a:off x="0" y="0"/>
          <a:ext cx="0" cy="0"/>
          <a:chOff x="0" y="0"/>
          <a:chExt cx="0" cy="0"/>
        </a:xfrm>
      </p:grpSpPr>
      <p:sp>
        <p:nvSpPr>
          <p:cNvPr id="4" name="Rectangle 3"/>
          <p:cNvSpPr/>
          <p:nvPr/>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539576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20956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748936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103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22838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44946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04792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8843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9419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16361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9AB30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5002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64874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0280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310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854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9945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84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982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603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95821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5025526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theme" Target="../theme/theme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theme" Target="../theme/theme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image" Target="../media/image1.png"/><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theme" Target="../theme/theme5.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1.png"/><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6.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vmlDrawing" Target="../drawings/vmlDrawing1.vml"/><Relationship Id="rId7" Type="http://schemas.openxmlformats.org/officeDocument/2006/relationships/image" Target="../media/image14.png"/><Relationship Id="rId2" Type="http://schemas.openxmlformats.org/officeDocument/2006/relationships/theme" Target="../theme/theme7.xml"/><Relationship Id="rId1" Type="http://schemas.openxmlformats.org/officeDocument/2006/relationships/slideLayout" Target="../slideLayouts/slideLayout152.x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65"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28"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6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 id="2147484327" r:id="rId22"/>
    <p:sldLayoutId id="2147484379"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0"/>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4223344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4" r:id="rId27"/>
    <p:sldLayoutId id="2147484296"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71260743"/>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 id="2147484310" r:id="rId13"/>
    <p:sldLayoutId id="2147484311" r:id="rId14"/>
    <p:sldLayoutId id="2147484312" r:id="rId15"/>
    <p:sldLayoutId id="2147484313" r:id="rId16"/>
    <p:sldLayoutId id="2147484314" r:id="rId17"/>
    <p:sldLayoutId id="2147484315" r:id="rId18"/>
    <p:sldLayoutId id="2147484316" r:id="rId19"/>
    <p:sldLayoutId id="2147484317" r:id="rId20"/>
    <p:sldLayoutId id="2147484318" r:id="rId21"/>
    <p:sldLayoutId id="2147484319" r:id="rId22"/>
    <p:sldLayoutId id="2147484320" r:id="rId23"/>
    <p:sldLayoutId id="2147484321" r:id="rId24"/>
    <p:sldLayoutId id="2147484322" r:id="rId25"/>
    <p:sldLayoutId id="2147484323" r:id="rId26"/>
    <p:sldLayoutId id="2147484324" r:id="rId27"/>
    <p:sldLayoutId id="2147484326"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41288252"/>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54153523"/>
      </p:ext>
    </p:extLst>
  </p:cSld>
  <p:clrMap bg1="dk1" tx1="lt1" bg2="dk2" tx2="lt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5" r:id="rId21"/>
    <p:sldLayoutId id="2147484376" r:id="rId22"/>
    <p:sldLayoutId id="2147484377" r:id="rId23"/>
    <p:sldLayoutId id="214748437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
            </p:custDataLst>
            <p:extLst/>
          </p:nvPr>
        </p:nvGraphicFramePr>
        <p:xfrm>
          <a:off x="1582" y="1620"/>
          <a:ext cx="1580" cy="1619"/>
        </p:xfrm>
        <a:graphic>
          <a:graphicData uri="http://schemas.openxmlformats.org/presentationml/2006/ole">
            <mc:AlternateContent xmlns:mc="http://schemas.openxmlformats.org/markup-compatibility/2006">
              <mc:Choice xmlns:v="urn:schemas-microsoft-com:vml" Requires="v">
                <p:oleObj spid="_x0000_s1082" name="think-cell Slide" r:id="rId5" imgW="493" imgH="493" progId="TCLayout.ActiveDocument.1">
                  <p:embed/>
                </p:oleObj>
              </mc:Choice>
              <mc:Fallback>
                <p:oleObj name="think-cell Slide" r:id="rId5" imgW="493" imgH="493" progId="TCLayout.ActiveDocument.1">
                  <p:embed/>
                  <p:pic>
                    <p:nvPicPr>
                      <p:cNvPr id="0" name=""/>
                      <p:cNvPicPr/>
                      <p:nvPr/>
                    </p:nvPicPr>
                    <p:blipFill>
                      <a:blip r:embed="rId6"/>
                      <a:stretch>
                        <a:fillRect/>
                      </a:stretch>
                    </p:blipFill>
                    <p:spPr>
                      <a:xfrm>
                        <a:off x="1582" y="1620"/>
                        <a:ext cx="1580" cy="1619"/>
                      </a:xfrm>
                      <a:prstGeom prst="rect">
                        <a:avLst/>
                      </a:prstGeom>
                    </p:spPr>
                  </p:pic>
                </p:oleObj>
              </mc:Fallback>
            </mc:AlternateContent>
          </a:graphicData>
        </a:graphic>
      </p:graphicFrame>
      <p:sp>
        <p:nvSpPr>
          <p:cNvPr id="2" name="Title Placeholder 1"/>
          <p:cNvSpPr>
            <a:spLocks noGrp="1"/>
          </p:cNvSpPr>
          <p:nvPr>
            <p:ph type="title"/>
          </p:nvPr>
        </p:nvSpPr>
        <p:spPr>
          <a:xfrm>
            <a:off x="305064" y="233153"/>
            <a:ext cx="11831089" cy="56502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05063" y="1106228"/>
            <a:ext cx="11831089" cy="5033791"/>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Slide Number Placeholder 4"/>
          <p:cNvSpPr>
            <a:spLocks noGrp="1"/>
          </p:cNvSpPr>
          <p:nvPr>
            <p:ph type="sldNum" sz="quarter" idx="4"/>
          </p:nvPr>
        </p:nvSpPr>
        <p:spPr>
          <a:xfrm>
            <a:off x="10701920" y="6439671"/>
            <a:ext cx="1429608" cy="372394"/>
          </a:xfrm>
          <a:prstGeom prst="rect">
            <a:avLst/>
          </a:prstGeom>
        </p:spPr>
        <p:txBody>
          <a:bodyPr/>
          <a:lstStyle>
            <a:lvl1pPr algn="r">
              <a:defRPr sz="1792" b="1" i="0">
                <a:solidFill>
                  <a:srgbClr val="595958"/>
                </a:solidFill>
                <a:latin typeface="+mn-lt"/>
                <a:ea typeface="Arial" charset="0"/>
                <a:cs typeface="Arial" charset="0"/>
              </a:defRPr>
            </a:lvl1pPr>
          </a:lstStyle>
          <a:p>
            <a:pPr defTabSz="910431"/>
            <a:fld id="{187D0CF8-CE0C-0749-96A9-3DA8AD1B5E14}" type="slidenum">
              <a:rPr lang="en-US" b="0" smtClean="0">
                <a:latin typeface="Segoe Alt Regular" charset="0"/>
                <a:ea typeface="Segoe Alt Regular" charset="0"/>
                <a:cs typeface="Segoe Alt Regular" charset="0"/>
              </a:rPr>
              <a:pPr defTabSz="910431"/>
              <a:t>‹#›</a:t>
            </a:fld>
            <a:r>
              <a:rPr lang="en-US" b="0" smtClean="0">
                <a:latin typeface="Segoe Alt Regular" charset="0"/>
                <a:ea typeface="Segoe Alt Regular" charset="0"/>
                <a:cs typeface="Segoe Alt Regular" charset="0"/>
              </a:rPr>
              <a:t>/</a:t>
            </a:r>
            <a:endParaRPr lang="en-US" b="0" dirty="0">
              <a:latin typeface="Segoe Alt Regular" charset="0"/>
              <a:ea typeface="Segoe Alt Regular" charset="0"/>
              <a:cs typeface="Segoe Alt Regular" charset="0"/>
            </a:endParaRPr>
          </a:p>
        </p:txBody>
      </p:sp>
      <p:pic>
        <p:nvPicPr>
          <p:cNvPr id="8" name="Picture 7"/>
          <p:cNvPicPr>
            <a:picLocks noChangeAspect="1"/>
          </p:cNvPicPr>
          <p:nvPr userDrawn="1"/>
        </p:nvPicPr>
        <p:blipFill rotWithShape="1">
          <a:blip r:embed="rId7"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9" name="Rectangle 8"/>
          <p:cNvSpPr/>
          <p:nvPr userDrawn="1"/>
        </p:nvSpPr>
        <p:spPr>
          <a:xfrm>
            <a:off x="1033422" y="6526014"/>
            <a:ext cx="1657046" cy="282513"/>
          </a:xfrm>
          <a:prstGeom prst="rect">
            <a:avLst/>
          </a:prstGeom>
        </p:spPr>
        <p:txBody>
          <a:bodyPr wrap="none">
            <a:spAutoFit/>
          </a:bodyPr>
          <a:lstStyle/>
          <a:p>
            <a:pPr defTabSz="910431"/>
            <a:r>
              <a:rPr lang="en-US" sz="1195" dirty="0" smtClean="0">
                <a:solidFill>
                  <a:srgbClr val="616265"/>
                </a:solidFill>
                <a:latin typeface="Segoe Alt Regular" charset="0"/>
                <a:cs typeface="Segoe Alt Regular" charset="0"/>
              </a:rPr>
              <a:t>© SoftwareONE 2017</a:t>
            </a:r>
            <a:endParaRPr lang="en-US" sz="1195" dirty="0">
              <a:solidFill>
                <a:srgbClr val="616265"/>
              </a:solidFill>
              <a:latin typeface="Segoe Alt Regular" charset="0"/>
              <a:cs typeface="Segoe Alt Regular" charset="0"/>
            </a:endParaRPr>
          </a:p>
        </p:txBody>
      </p:sp>
    </p:spTree>
    <p:extLst>
      <p:ext uri="{BB962C8B-B14F-4D97-AF65-F5344CB8AC3E}">
        <p14:creationId xmlns:p14="http://schemas.microsoft.com/office/powerpoint/2010/main" val="3299501500"/>
      </p:ext>
    </p:extLst>
  </p:cSld>
  <p:clrMap bg1="lt1" tx1="dk1" bg2="lt2" tx2="dk2" accent1="accent1" accent2="accent2" accent3="accent3" accent4="accent4" accent5="accent5" accent6="accent6" hlink="hlink" folHlink="folHlink"/>
  <p:sldLayoutIdLst>
    <p:sldLayoutId id="2147484381" r:id="rId1"/>
  </p:sldLayoutIdLst>
  <p:transition>
    <p:fade/>
  </p:transition>
  <p:timing>
    <p:tnLst>
      <p:par>
        <p:cTn id="1" dur="indefinite" restart="never" nodeType="tmRoot"/>
      </p:par>
    </p:tnLst>
  </p:timing>
  <p:hf hdr="0" ftr="0" dt="0"/>
  <p:txStyles>
    <p:titleStyle>
      <a:lvl1pPr algn="l" defTabSz="910431" rtl="0" eaLnBrk="1" latinLnBrk="0" hangingPunct="1">
        <a:lnSpc>
          <a:spcPct val="90000"/>
        </a:lnSpc>
        <a:spcBef>
          <a:spcPct val="0"/>
        </a:spcBef>
        <a:buNone/>
        <a:defRPr lang="en-US" sz="3983" b="0" i="0" kern="1200" cap="none" spc="-100" baseline="0" dirty="0" smtClean="0">
          <a:ln w="3175">
            <a:noFill/>
          </a:ln>
          <a:solidFill>
            <a:schemeClr val="bg2"/>
          </a:solidFill>
          <a:effectLst/>
          <a:latin typeface="Segoe Alt Regular" charset="0"/>
          <a:ea typeface="+mn-ea"/>
          <a:cs typeface="Segoe Alt Regular" charset="0"/>
        </a:defRPr>
      </a:lvl1pPr>
    </p:titleStyle>
    <p:bodyStyle>
      <a:lvl1pPr marL="270296" indent="-270296" algn="l" defTabSz="910431" rtl="0" eaLnBrk="1" latinLnBrk="0" hangingPunct="1">
        <a:lnSpc>
          <a:spcPct val="90000"/>
        </a:lnSpc>
        <a:spcBef>
          <a:spcPts val="0"/>
        </a:spcBef>
        <a:spcAft>
          <a:spcPts val="398"/>
        </a:spcAft>
        <a:buSzPct val="100000"/>
        <a:buFontTx/>
        <a:buBlip>
          <a:blip r:embed="rId8"/>
        </a:buBlip>
        <a:defRPr lang="en-US" sz="1792" b="0" i="0" kern="1200" dirty="0" smtClean="0">
          <a:solidFill>
            <a:schemeClr val="tx1"/>
          </a:solidFill>
          <a:latin typeface="Segoe Alt Regular" charset="0"/>
          <a:ea typeface="+mn-ea"/>
          <a:cs typeface="+mn-cs"/>
        </a:defRPr>
      </a:lvl1pPr>
      <a:lvl2pPr marL="627528" indent="-270296" algn="l" defTabSz="910431" rtl="0" eaLnBrk="1" latinLnBrk="0" hangingPunct="1">
        <a:lnSpc>
          <a:spcPct val="90000"/>
        </a:lnSpc>
        <a:spcBef>
          <a:spcPts val="0"/>
        </a:spcBef>
        <a:spcAft>
          <a:spcPts val="398"/>
        </a:spcAft>
        <a:buSzPct val="90000"/>
        <a:buFont typeface="Arial" pitchFamily="34" charset="0"/>
        <a:buChar char="•"/>
        <a:tabLst>
          <a:tab pos="627528" algn="l"/>
        </a:tabLst>
        <a:defRPr lang="en-US" sz="1593" b="0" i="0" kern="1200" dirty="0" smtClean="0">
          <a:solidFill>
            <a:schemeClr val="tx1"/>
          </a:solidFill>
          <a:latin typeface="Segoe Alt Regular" charset="0"/>
          <a:ea typeface="+mn-ea"/>
          <a:cs typeface="+mn-cs"/>
        </a:defRPr>
      </a:lvl2pPr>
      <a:lvl3pPr marL="799821" indent="-172294" algn="l" defTabSz="910431" rtl="0" eaLnBrk="1" latinLnBrk="0" hangingPunct="1">
        <a:lnSpc>
          <a:spcPct val="90000"/>
        </a:lnSpc>
        <a:spcBef>
          <a:spcPts val="0"/>
        </a:spcBef>
        <a:spcAft>
          <a:spcPts val="398"/>
        </a:spcAft>
        <a:buSzPct val="90000"/>
        <a:buFont typeface="Arial" pitchFamily="34" charset="0"/>
        <a:buChar char="•"/>
        <a:defRPr lang="en-US" sz="1394" b="0" i="0" kern="1200" dirty="0" smtClean="0">
          <a:solidFill>
            <a:schemeClr val="tx1"/>
          </a:solidFill>
          <a:latin typeface="Segoe Alt Regular" charset="0"/>
          <a:ea typeface="+mn-ea"/>
          <a:cs typeface="+mn-cs"/>
        </a:defRPr>
      </a:lvl3pPr>
      <a:lvl4pPr marL="1070117" indent="-172294" algn="l" defTabSz="910431" rtl="0" eaLnBrk="1" latinLnBrk="0" hangingPunct="1">
        <a:lnSpc>
          <a:spcPct val="90000"/>
        </a:lnSpc>
        <a:spcBef>
          <a:spcPts val="0"/>
        </a:spcBef>
        <a:spcAft>
          <a:spcPts val="398"/>
        </a:spcAft>
        <a:buSzPct val="90000"/>
        <a:buFont typeface="Arial" pitchFamily="34" charset="0"/>
        <a:buChar char="•"/>
        <a:tabLst>
          <a:tab pos="910468" algn="l"/>
        </a:tabLst>
        <a:defRPr lang="en-US" sz="1195" b="0" i="0" kern="1200" dirty="0" smtClean="0">
          <a:solidFill>
            <a:schemeClr val="tx1"/>
          </a:solidFill>
          <a:latin typeface="Segoe Alt Regular" charset="0"/>
          <a:ea typeface="+mn-ea"/>
          <a:cs typeface="+mn-cs"/>
        </a:defRPr>
      </a:lvl4pPr>
      <a:lvl5pPr marL="1340411" indent="-183358" algn="l" defTabSz="910431" rtl="0" eaLnBrk="1" latinLnBrk="0" hangingPunct="1">
        <a:lnSpc>
          <a:spcPct val="90000"/>
        </a:lnSpc>
        <a:spcBef>
          <a:spcPts val="0"/>
        </a:spcBef>
        <a:spcAft>
          <a:spcPts val="398"/>
        </a:spcAft>
        <a:buSzPct val="90000"/>
        <a:buFont typeface="Arial" pitchFamily="34" charset="0"/>
        <a:buChar char="•"/>
        <a:defRPr lang="en-US" sz="1195" b="0" i="0" kern="1200" dirty="0">
          <a:solidFill>
            <a:schemeClr val="tx1"/>
          </a:solidFill>
          <a:latin typeface="Segoe Alt Regular" charset="0"/>
          <a:ea typeface="+mn-ea"/>
          <a:cs typeface="+mn-cs"/>
        </a:defRPr>
      </a:lvl5pPr>
      <a:lvl6pPr marL="2503687" indent="-227608" algn="l" defTabSz="910431" rtl="0" eaLnBrk="1" latinLnBrk="0" hangingPunct="1">
        <a:spcBef>
          <a:spcPct val="20000"/>
        </a:spcBef>
        <a:buFont typeface="Arial" pitchFamily="34" charset="0"/>
        <a:buChar char="•"/>
        <a:defRPr sz="1991" kern="1200">
          <a:solidFill>
            <a:schemeClr val="tx1"/>
          </a:solidFill>
          <a:latin typeface="+mn-lt"/>
          <a:ea typeface="+mn-ea"/>
          <a:cs typeface="+mn-cs"/>
        </a:defRPr>
      </a:lvl6pPr>
      <a:lvl7pPr marL="2958903" indent="-227608" algn="l" defTabSz="910431" rtl="0" eaLnBrk="1" latinLnBrk="0" hangingPunct="1">
        <a:spcBef>
          <a:spcPct val="20000"/>
        </a:spcBef>
        <a:buFont typeface="Arial" pitchFamily="34" charset="0"/>
        <a:buChar char="•"/>
        <a:defRPr sz="1991" kern="1200">
          <a:solidFill>
            <a:schemeClr val="tx1"/>
          </a:solidFill>
          <a:latin typeface="+mn-lt"/>
          <a:ea typeface="+mn-ea"/>
          <a:cs typeface="+mn-cs"/>
        </a:defRPr>
      </a:lvl7pPr>
      <a:lvl8pPr marL="3414119" indent="-227608" algn="l" defTabSz="910431" rtl="0" eaLnBrk="1" latinLnBrk="0" hangingPunct="1">
        <a:spcBef>
          <a:spcPct val="20000"/>
        </a:spcBef>
        <a:buFont typeface="Arial" pitchFamily="34" charset="0"/>
        <a:buChar char="•"/>
        <a:defRPr sz="1991" kern="1200">
          <a:solidFill>
            <a:schemeClr val="tx1"/>
          </a:solidFill>
          <a:latin typeface="+mn-lt"/>
          <a:ea typeface="+mn-ea"/>
          <a:cs typeface="+mn-cs"/>
        </a:defRPr>
      </a:lvl8pPr>
      <a:lvl9pPr marL="3869335" indent="-227608" algn="l" defTabSz="910431" rtl="0" eaLnBrk="1" latinLnBrk="0" hangingPunct="1">
        <a:spcBef>
          <a:spcPct val="20000"/>
        </a:spcBef>
        <a:buFont typeface="Arial" pitchFamily="34" charset="0"/>
        <a:buChar char="•"/>
        <a:defRPr sz="1991" kern="1200">
          <a:solidFill>
            <a:schemeClr val="tx1"/>
          </a:solidFill>
          <a:latin typeface="+mn-lt"/>
          <a:ea typeface="+mn-ea"/>
          <a:cs typeface="+mn-cs"/>
        </a:defRPr>
      </a:lvl9pPr>
    </p:bodyStyle>
    <p:otherStyle>
      <a:defPPr>
        <a:defRPr lang="en-US"/>
      </a:defPPr>
      <a:lvl1pPr marL="0" algn="l" defTabSz="910431" rtl="0" eaLnBrk="1" latinLnBrk="0" hangingPunct="1">
        <a:defRPr sz="1792" kern="1200">
          <a:solidFill>
            <a:schemeClr val="tx1"/>
          </a:solidFill>
          <a:latin typeface="+mn-lt"/>
          <a:ea typeface="+mn-ea"/>
          <a:cs typeface="+mn-cs"/>
        </a:defRPr>
      </a:lvl1pPr>
      <a:lvl2pPr marL="455216" algn="l" defTabSz="910431" rtl="0" eaLnBrk="1" latinLnBrk="0" hangingPunct="1">
        <a:defRPr sz="1792" kern="1200">
          <a:solidFill>
            <a:schemeClr val="tx1"/>
          </a:solidFill>
          <a:latin typeface="+mn-lt"/>
          <a:ea typeface="+mn-ea"/>
          <a:cs typeface="+mn-cs"/>
        </a:defRPr>
      </a:lvl2pPr>
      <a:lvl3pPr marL="910431" algn="l" defTabSz="910431" rtl="0" eaLnBrk="1" latinLnBrk="0" hangingPunct="1">
        <a:defRPr sz="1792" kern="1200">
          <a:solidFill>
            <a:schemeClr val="tx1"/>
          </a:solidFill>
          <a:latin typeface="+mn-lt"/>
          <a:ea typeface="+mn-ea"/>
          <a:cs typeface="+mn-cs"/>
        </a:defRPr>
      </a:lvl3pPr>
      <a:lvl4pPr marL="1365647" algn="l" defTabSz="910431" rtl="0" eaLnBrk="1" latinLnBrk="0" hangingPunct="1">
        <a:defRPr sz="1792" kern="1200">
          <a:solidFill>
            <a:schemeClr val="tx1"/>
          </a:solidFill>
          <a:latin typeface="+mn-lt"/>
          <a:ea typeface="+mn-ea"/>
          <a:cs typeface="+mn-cs"/>
        </a:defRPr>
      </a:lvl4pPr>
      <a:lvl5pPr marL="1820863" algn="l" defTabSz="910431" rtl="0" eaLnBrk="1" latinLnBrk="0" hangingPunct="1">
        <a:defRPr sz="1792" kern="1200">
          <a:solidFill>
            <a:schemeClr val="tx1"/>
          </a:solidFill>
          <a:latin typeface="+mn-lt"/>
          <a:ea typeface="+mn-ea"/>
          <a:cs typeface="+mn-cs"/>
        </a:defRPr>
      </a:lvl5pPr>
      <a:lvl6pPr marL="2276080" algn="l" defTabSz="910431" rtl="0" eaLnBrk="1" latinLnBrk="0" hangingPunct="1">
        <a:defRPr sz="1792" kern="1200">
          <a:solidFill>
            <a:schemeClr val="tx1"/>
          </a:solidFill>
          <a:latin typeface="+mn-lt"/>
          <a:ea typeface="+mn-ea"/>
          <a:cs typeface="+mn-cs"/>
        </a:defRPr>
      </a:lvl6pPr>
      <a:lvl7pPr marL="2731295" algn="l" defTabSz="910431" rtl="0" eaLnBrk="1" latinLnBrk="0" hangingPunct="1">
        <a:defRPr sz="1792" kern="1200">
          <a:solidFill>
            <a:schemeClr val="tx1"/>
          </a:solidFill>
          <a:latin typeface="+mn-lt"/>
          <a:ea typeface="+mn-ea"/>
          <a:cs typeface="+mn-cs"/>
        </a:defRPr>
      </a:lvl7pPr>
      <a:lvl8pPr marL="3186511" algn="l" defTabSz="910431" rtl="0" eaLnBrk="1" latinLnBrk="0" hangingPunct="1">
        <a:defRPr sz="1792" kern="1200">
          <a:solidFill>
            <a:schemeClr val="tx1"/>
          </a:solidFill>
          <a:latin typeface="+mn-lt"/>
          <a:ea typeface="+mn-ea"/>
          <a:cs typeface="+mn-cs"/>
        </a:defRPr>
      </a:lvl8pPr>
      <a:lvl9pPr marL="3641727" algn="l" defTabSz="910431" rtl="0" eaLnBrk="1" latinLnBrk="0" hangingPunct="1">
        <a:defRPr sz="179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7.png"/><Relationship Id="rId2" Type="http://schemas.openxmlformats.org/officeDocument/2006/relationships/slideLayout" Target="../slideLayouts/slideLayout36.xml"/><Relationship Id="rId1" Type="http://schemas.openxmlformats.org/officeDocument/2006/relationships/themeOverride" Target="../theme/themeOverride1.xml"/><Relationship Id="rId6" Type="http://schemas.openxmlformats.org/officeDocument/2006/relationships/image" Target="../media/image16.png"/><Relationship Id="rId5" Type="http://schemas.openxmlformats.org/officeDocument/2006/relationships/hyperlink" Target="https://github.com/henrytruongswo/hackathon/blob/master/Azure%20IaaS%20Migration%20Workbook%20.docx" TargetMode="External"/><Relationship Id="rId4" Type="http://schemas.openxmlformats.org/officeDocument/2006/relationships/hyperlink" Target="https://github.com/henrytruongswo/hackatho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hemeOverride" Target="../theme/themeOverride8.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themeOverride" Target="../theme/themeOverride9.xml"/><Relationship Id="rId5" Type="http://schemas.openxmlformats.org/officeDocument/2006/relationships/image" Target="../media/image16.png"/><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hemeOverride" Target="../theme/themeOverride2.xml"/><Relationship Id="rId5" Type="http://schemas.openxmlformats.org/officeDocument/2006/relationships/image" Target="../media/image16.png"/><Relationship Id="rId4" Type="http://schemas.openxmlformats.org/officeDocument/2006/relationships/image" Target="../media/image18.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hemeOverride" Target="../theme/themeOverride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themeOverride" Target="../theme/themeOverride1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hemeOverride" Target="../theme/themeOverride1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hemeOverride" Target="../theme/themeOverride13.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hemeOverride" Target="../theme/themeOverride1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hemeOverride" Target="../theme/themeOverride15.xml"/><Relationship Id="rId5" Type="http://schemas.openxmlformats.org/officeDocument/2006/relationships/image" Target="../media/image16.png"/><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5.xml"/><Relationship Id="rId7"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hemeOverride" Target="../theme/themeOverride16.xml"/><Relationship Id="rId6" Type="http://schemas.openxmlformats.org/officeDocument/2006/relationships/image" Target="../media/image33.emf"/><Relationship Id="rId5" Type="http://schemas.openxmlformats.org/officeDocument/2006/relationships/customXml" Target="../ink/ink1.xml"/><Relationship Id="rId4" Type="http://schemas.openxmlformats.org/officeDocument/2006/relationships/image" Target="../media/image16.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hemeOverride" Target="../theme/themeOverride17.xml"/><Relationship Id="rId5" Type="http://schemas.openxmlformats.org/officeDocument/2006/relationships/image" Target="../media/image16.png"/><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hemeOverride" Target="../theme/themeOverride18.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6.xml"/><Relationship Id="rId1" Type="http://schemas.openxmlformats.org/officeDocument/2006/relationships/themeOverride" Target="../theme/themeOverride19.xml"/><Relationship Id="rId5" Type="http://schemas.openxmlformats.org/officeDocument/2006/relationships/image" Target="../media/image16.png"/><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6.xml"/><Relationship Id="rId1" Type="http://schemas.openxmlformats.org/officeDocument/2006/relationships/themeOverride" Target="../theme/themeOverride20.xml"/><Relationship Id="rId5" Type="http://schemas.openxmlformats.org/officeDocument/2006/relationships/image" Target="../media/image16.png"/><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themeOverride" Target="../theme/themeOverride21.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8.xml"/><Relationship Id="rId1" Type="http://schemas.openxmlformats.org/officeDocument/2006/relationships/themeOverride" Target="../theme/themeOverride22.xml"/><Relationship Id="rId5" Type="http://schemas.openxmlformats.org/officeDocument/2006/relationships/image" Target="../media/image16.png"/><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7.xml"/><Relationship Id="rId1" Type="http://schemas.openxmlformats.org/officeDocument/2006/relationships/themeOverride" Target="../theme/themeOverride23.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6.xml"/><Relationship Id="rId1" Type="http://schemas.openxmlformats.org/officeDocument/2006/relationships/themeOverride" Target="../theme/themeOverride24.xml"/><Relationship Id="rId5" Type="http://schemas.openxmlformats.org/officeDocument/2006/relationships/image" Target="../media/image16.png"/><Relationship Id="rId4" Type="http://schemas.openxmlformats.org/officeDocument/2006/relationships/image" Target="../media/image28.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3.xml"/><Relationship Id="rId1" Type="http://schemas.openxmlformats.org/officeDocument/2006/relationships/themeOverride" Target="../theme/themeOverride25.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en-us/documentation/templates/" TargetMode="External"/><Relationship Id="rId2" Type="http://schemas.openxmlformats.org/officeDocument/2006/relationships/slideLayout" Target="../slideLayouts/slideLayout28.xml"/><Relationship Id="rId1" Type="http://schemas.openxmlformats.org/officeDocument/2006/relationships/themeOverride" Target="../theme/themeOverride26.xml"/><Relationship Id="rId5" Type="http://schemas.openxmlformats.org/officeDocument/2006/relationships/image" Target="../media/image29.emf"/><Relationship Id="rId4" Type="http://schemas.openxmlformats.org/officeDocument/2006/relationships/hyperlink" Target="https://azure.microsoft.com/en-us/documentation/articles/resource-group-template-functions/"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6.xml"/><Relationship Id="rId1" Type="http://schemas.openxmlformats.org/officeDocument/2006/relationships/themeOverride" Target="../theme/themeOverride27.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6.xml"/><Relationship Id="rId1" Type="http://schemas.openxmlformats.org/officeDocument/2006/relationships/themeOverride" Target="../theme/themeOverride28.xml"/><Relationship Id="rId5" Type="http://schemas.openxmlformats.org/officeDocument/2006/relationships/image" Target="../media/image16.png"/><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6.xml"/><Relationship Id="rId1" Type="http://schemas.openxmlformats.org/officeDocument/2006/relationships/themeOverride" Target="../theme/themeOverride29.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3.xml"/><Relationship Id="rId1" Type="http://schemas.openxmlformats.org/officeDocument/2006/relationships/themeOverride" Target="../theme/themeOverride30.xml"/><Relationship Id="rId5" Type="http://schemas.openxmlformats.org/officeDocument/2006/relationships/image" Target="../media/image16.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6.xml"/><Relationship Id="rId1" Type="http://schemas.openxmlformats.org/officeDocument/2006/relationships/themeOverride" Target="../theme/themeOverride31.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6.xml"/><Relationship Id="rId1" Type="http://schemas.openxmlformats.org/officeDocument/2006/relationships/themeOverride" Target="../theme/themeOverride32.xml"/><Relationship Id="rId5" Type="http://schemas.openxmlformats.org/officeDocument/2006/relationships/image" Target="../media/image16.png"/><Relationship Id="rId4" Type="http://schemas.openxmlformats.org/officeDocument/2006/relationships/image" Target="../media/image18.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6.xml"/><Relationship Id="rId1" Type="http://schemas.openxmlformats.org/officeDocument/2006/relationships/themeOverride" Target="../theme/themeOverride33.xml"/><Relationship Id="rId5" Type="http://schemas.openxmlformats.org/officeDocument/2006/relationships/image" Target="../media/image31.jpe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6.xml"/><Relationship Id="rId1" Type="http://schemas.openxmlformats.org/officeDocument/2006/relationships/themeOverride" Target="../theme/themeOverride34.xml"/><Relationship Id="rId5" Type="http://schemas.openxmlformats.org/officeDocument/2006/relationships/image" Target="../media/image32.jpe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6.xml"/><Relationship Id="rId1" Type="http://schemas.openxmlformats.org/officeDocument/2006/relationships/themeOverride" Target="../theme/themeOverride35.xml"/><Relationship Id="rId5" Type="http://schemas.openxmlformats.org/officeDocument/2006/relationships/image" Target="../media/image33.jpe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6.xml"/><Relationship Id="rId1" Type="http://schemas.openxmlformats.org/officeDocument/2006/relationships/themeOverride" Target="../theme/themeOverride36.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6.xml"/><Relationship Id="rId1" Type="http://schemas.openxmlformats.org/officeDocument/2006/relationships/themeOverride" Target="../theme/themeOverride37.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hemeOverride" Target="../theme/themeOverride3.xml"/><Relationship Id="rId5" Type="http://schemas.openxmlformats.org/officeDocument/2006/relationships/image" Target="../media/image16.png"/><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hemeOverride" Target="../theme/themeOverride5.xml"/><Relationship Id="rId5" Type="http://schemas.openxmlformats.org/officeDocument/2006/relationships/image" Target="../media/image16.png"/><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6141" y="296897"/>
            <a:ext cx="11795631" cy="1181862"/>
          </a:xfrm>
        </p:spPr>
        <p:txBody>
          <a:bodyPr/>
          <a:lstStyle/>
          <a:p>
            <a:r>
              <a:rPr lang="en-GB" dirty="0"/>
              <a:t>Prerequisite check</a:t>
            </a:r>
          </a:p>
        </p:txBody>
      </p:sp>
      <p:sp>
        <p:nvSpPr>
          <p:cNvPr id="3" name="Rectangle 2"/>
          <p:cNvSpPr/>
          <p:nvPr/>
        </p:nvSpPr>
        <p:spPr>
          <a:xfrm>
            <a:off x="457580" y="1645521"/>
            <a:ext cx="12069948" cy="4401205"/>
          </a:xfrm>
          <a:prstGeom prst="rect">
            <a:avLst/>
          </a:prstGeom>
        </p:spPr>
        <p:txBody>
          <a:bodyPr wrap="square">
            <a:spAutoFit/>
          </a:bodyPr>
          <a:lstStyle/>
          <a:p>
            <a:pPr marL="457200" indent="-457200">
              <a:buFont typeface="+mj-lt"/>
              <a:buAutoNum type="arabicPeriod"/>
            </a:pPr>
            <a:r>
              <a:rPr lang="en-GB" sz="2800" dirty="0">
                <a:latin typeface="+mj-lt"/>
              </a:rPr>
              <a:t>Active Azure </a:t>
            </a:r>
            <a:r>
              <a:rPr lang="en-GB" sz="2800" dirty="0" smtClean="0">
                <a:latin typeface="+mj-lt"/>
              </a:rPr>
              <a:t>Subscription &amp; </a:t>
            </a:r>
            <a:r>
              <a:rPr lang="en-GB" sz="2800" b="1" u="sng" dirty="0" smtClean="0">
                <a:latin typeface="+mj-lt"/>
              </a:rPr>
              <a:t>Administrative Access</a:t>
            </a:r>
            <a:endParaRPr lang="en-GB" sz="2800" b="1" u="sng" dirty="0">
              <a:latin typeface="+mj-lt"/>
            </a:endParaRPr>
          </a:p>
          <a:p>
            <a:pPr marL="457200" indent="-457200">
              <a:buFont typeface="+mj-lt"/>
              <a:buAutoNum type="arabicPeriod"/>
            </a:pPr>
            <a:r>
              <a:rPr lang="en-GB" sz="2800" dirty="0" smtClean="0">
                <a:latin typeface="+mj-lt"/>
              </a:rPr>
              <a:t>Visual </a:t>
            </a:r>
            <a:r>
              <a:rPr lang="en-GB" sz="2800" dirty="0">
                <a:latin typeface="+mj-lt"/>
              </a:rPr>
              <a:t>Studio </a:t>
            </a:r>
            <a:r>
              <a:rPr lang="en-GB" sz="2800" dirty="0" smtClean="0">
                <a:latin typeface="+mj-lt"/>
              </a:rPr>
              <a:t>2017 </a:t>
            </a:r>
            <a:r>
              <a:rPr lang="en-GB" sz="2800" dirty="0">
                <a:latin typeface="+mj-lt"/>
              </a:rPr>
              <a:t>(Latest Update)</a:t>
            </a:r>
          </a:p>
          <a:p>
            <a:pPr marL="457200" indent="-457200">
              <a:buFont typeface="+mj-lt"/>
              <a:buAutoNum type="arabicPeriod"/>
            </a:pPr>
            <a:r>
              <a:rPr lang="en-GB" sz="2800" dirty="0" smtClean="0">
                <a:latin typeface="+mj-lt"/>
              </a:rPr>
              <a:t>Azure </a:t>
            </a:r>
            <a:r>
              <a:rPr lang="en-GB" sz="2800" dirty="0">
                <a:latin typeface="+mj-lt"/>
              </a:rPr>
              <a:t>SDK for Visual Studio </a:t>
            </a:r>
            <a:r>
              <a:rPr lang="en-GB" sz="2800" dirty="0" smtClean="0">
                <a:latin typeface="+mj-lt"/>
              </a:rPr>
              <a:t>2017 </a:t>
            </a:r>
            <a:r>
              <a:rPr lang="en-GB" sz="2800" dirty="0">
                <a:latin typeface="+mj-lt"/>
              </a:rPr>
              <a:t>(Latest Update</a:t>
            </a:r>
            <a:r>
              <a:rPr lang="en-GB" sz="2800" dirty="0" smtClean="0">
                <a:latin typeface="+mj-lt"/>
              </a:rPr>
              <a:t>) </a:t>
            </a:r>
          </a:p>
          <a:p>
            <a:pPr marL="457200" indent="-457200">
              <a:buFont typeface="+mj-lt"/>
              <a:buAutoNum type="arabicPeriod"/>
            </a:pPr>
            <a:r>
              <a:rPr lang="en-GB" sz="2800" b="1" u="sng" dirty="0" smtClean="0">
                <a:latin typeface="+mj-lt"/>
              </a:rPr>
              <a:t>Azure </a:t>
            </a:r>
            <a:r>
              <a:rPr lang="en-GB" sz="2800" b="1" u="sng" dirty="0">
                <a:latin typeface="+mj-lt"/>
              </a:rPr>
              <a:t>Storage Explorer</a:t>
            </a:r>
            <a:r>
              <a:rPr lang="en-GB" sz="2800" dirty="0">
                <a:latin typeface="+mj-lt"/>
              </a:rPr>
              <a:t> (https://azure.microsoft.com/en-us/features/storage-explorer</a:t>
            </a:r>
            <a:r>
              <a:rPr lang="en-GB" sz="2800" dirty="0" smtClean="0">
                <a:latin typeface="+mj-lt"/>
              </a:rPr>
              <a:t>/)</a:t>
            </a:r>
            <a:endParaRPr lang="en-GB" sz="2800" dirty="0">
              <a:latin typeface="+mj-lt"/>
            </a:endParaRPr>
          </a:p>
          <a:p>
            <a:pPr marL="457200" indent="-457200">
              <a:buFont typeface="+mj-lt"/>
              <a:buAutoNum type="arabicPeriod"/>
            </a:pPr>
            <a:r>
              <a:rPr lang="en-GB" sz="2800" dirty="0" smtClean="0">
                <a:latin typeface="+mj-lt"/>
              </a:rPr>
              <a:t>Software </a:t>
            </a:r>
            <a:r>
              <a:rPr lang="en-GB" sz="2800" dirty="0">
                <a:latin typeface="+mj-lt"/>
              </a:rPr>
              <a:t>Installation / Code to build / Binaries to </a:t>
            </a:r>
            <a:r>
              <a:rPr lang="en-GB" sz="2800" dirty="0" smtClean="0">
                <a:latin typeface="+mj-lt"/>
              </a:rPr>
              <a:t>deploy</a:t>
            </a:r>
          </a:p>
          <a:p>
            <a:pPr marL="457200" indent="-457200">
              <a:buFont typeface="+mj-lt"/>
              <a:buAutoNum type="arabicPeriod"/>
            </a:pPr>
            <a:r>
              <a:rPr lang="en-GB" sz="2800" dirty="0" smtClean="0"/>
              <a:t>Visual </a:t>
            </a:r>
            <a:r>
              <a:rPr lang="en-GB" sz="2800" dirty="0"/>
              <a:t>Studio Team Services Account (Optional</a:t>
            </a:r>
            <a:r>
              <a:rPr lang="en-GB" sz="2800" dirty="0" smtClean="0"/>
              <a:t>)</a:t>
            </a:r>
          </a:p>
          <a:p>
            <a:pPr marL="457200" indent="-457200">
              <a:buFont typeface="+mj-lt"/>
              <a:buAutoNum type="arabicPeriod"/>
            </a:pPr>
            <a:r>
              <a:rPr lang="en-GB" sz="2800" dirty="0" smtClean="0"/>
              <a:t>Download the </a:t>
            </a:r>
            <a:r>
              <a:rPr lang="en-GB" sz="2800" dirty="0"/>
              <a:t>exercise book: </a:t>
            </a:r>
            <a:r>
              <a:rPr lang="en-GB" sz="2800" dirty="0">
                <a:hlinkClick r:id="rId4"/>
              </a:rPr>
              <a:t>https://github.com/henrytruongswo/hackathon</a:t>
            </a:r>
            <a:r>
              <a:rPr lang="en-GB" sz="2800" dirty="0" smtClean="0">
                <a:hlinkClick r:id="rId4"/>
              </a:rPr>
              <a:t>/</a:t>
            </a:r>
            <a:endParaRPr lang="en-GB" sz="2800" dirty="0" smtClean="0"/>
          </a:p>
          <a:p>
            <a:r>
              <a:rPr lang="en-US" sz="2800" b="1" u="sng" dirty="0" smtClean="0">
                <a:solidFill>
                  <a:srgbClr val="FF0000"/>
                </a:solidFill>
                <a:hlinkClick r:id="rId5" tooltip="Azure IaaS Migration Workbook .docx"/>
              </a:rPr>
              <a:t>Azure </a:t>
            </a:r>
            <a:r>
              <a:rPr lang="en-US" sz="2800" b="1" u="sng" dirty="0">
                <a:solidFill>
                  <a:srgbClr val="FF0000"/>
                </a:solidFill>
                <a:hlinkClick r:id="rId5" tooltip="Azure IaaS Migration Workbook .docx"/>
              </a:rPr>
              <a:t>IaaS Migration Workbook .</a:t>
            </a:r>
            <a:r>
              <a:rPr lang="en-US" sz="2800" b="1" u="sng" dirty="0" err="1">
                <a:solidFill>
                  <a:srgbClr val="FF0000"/>
                </a:solidFill>
                <a:hlinkClick r:id="rId5" tooltip="Azure IaaS Migration Workbook .docx"/>
              </a:rPr>
              <a:t>docx</a:t>
            </a:r>
            <a:endParaRPr lang="en-GB" sz="3600" b="1" dirty="0">
              <a:solidFill>
                <a:srgbClr val="FF00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4979" y="383763"/>
            <a:ext cx="640123" cy="471424"/>
          </a:xfrm>
          <a:prstGeom prst="rect">
            <a:avLst/>
          </a:prstGeom>
        </p:spPr>
      </p:pic>
      <p:sp>
        <p:nvSpPr>
          <p:cNvPr id="5" name="TextBox 4"/>
          <p:cNvSpPr txBox="1"/>
          <p:nvPr/>
        </p:nvSpPr>
        <p:spPr>
          <a:xfrm>
            <a:off x="8412773" y="571214"/>
            <a:ext cx="3383243" cy="1446550"/>
          </a:xfrm>
          <a:prstGeom prst="rect">
            <a:avLst/>
          </a:prstGeom>
          <a:noFill/>
        </p:spPr>
        <p:txBody>
          <a:bodyPr wrap="square" lIns="182880" tIns="146304" rIns="182880" bIns="146304" rtlCol="0">
            <a:spAutoFit/>
          </a:bodyPr>
          <a:lstStyle/>
          <a:p>
            <a:pPr>
              <a:lnSpc>
                <a:spcPct val="90000"/>
              </a:lnSpc>
              <a:spcAft>
                <a:spcPts val="600"/>
              </a:spcAft>
            </a:pPr>
            <a:r>
              <a:rPr lang="en-GB" sz="2400" dirty="0" err="1" smtClean="0">
                <a:gradFill>
                  <a:gsLst>
                    <a:gs pos="2917">
                      <a:schemeClr val="tx1"/>
                    </a:gs>
                    <a:gs pos="30000">
                      <a:schemeClr val="tx1"/>
                    </a:gs>
                  </a:gsLst>
                  <a:lin ang="5400000" scaled="0"/>
                </a:gradFill>
              </a:rPr>
              <a:t>Wifi</a:t>
            </a:r>
            <a:r>
              <a:rPr lang="en-GB" sz="2400" dirty="0" smtClean="0">
                <a:gradFill>
                  <a:gsLst>
                    <a:gs pos="2917">
                      <a:schemeClr val="tx1"/>
                    </a:gs>
                    <a:gs pos="30000">
                      <a:schemeClr val="tx1"/>
                    </a:gs>
                  </a:gsLst>
                  <a:lin ang="5400000" scaled="0"/>
                </a:gradFill>
              </a:rPr>
              <a:t> Code</a:t>
            </a:r>
          </a:p>
          <a:p>
            <a:pPr>
              <a:lnSpc>
                <a:spcPct val="90000"/>
              </a:lnSpc>
              <a:spcAft>
                <a:spcPts val="600"/>
              </a:spcAft>
            </a:pPr>
            <a:r>
              <a:rPr lang="en-GB" sz="2400" dirty="0" smtClean="0">
                <a:gradFill>
                  <a:gsLst>
                    <a:gs pos="2917">
                      <a:schemeClr val="tx1"/>
                    </a:gs>
                    <a:gs pos="30000">
                      <a:schemeClr val="tx1"/>
                    </a:gs>
                  </a:gsLst>
                  <a:lin ang="5400000" scaled="0"/>
                </a:gradFill>
              </a:rPr>
              <a:t>UN: </a:t>
            </a:r>
            <a:r>
              <a:rPr lang="en-GB" sz="2400" b="1" dirty="0" smtClean="0">
                <a:gradFill>
                  <a:gsLst>
                    <a:gs pos="2917">
                      <a:schemeClr val="tx1"/>
                    </a:gs>
                    <a:gs pos="30000">
                      <a:schemeClr val="tx1"/>
                    </a:gs>
                  </a:gsLst>
                  <a:lin ang="5400000" scaled="0"/>
                </a:gradFill>
              </a:rPr>
              <a:t>aoguest2105</a:t>
            </a:r>
          </a:p>
          <a:p>
            <a:pPr>
              <a:lnSpc>
                <a:spcPct val="90000"/>
              </a:lnSpc>
              <a:spcAft>
                <a:spcPts val="600"/>
              </a:spcAft>
            </a:pPr>
            <a:r>
              <a:rPr lang="en-GB" sz="2400" dirty="0" smtClean="0">
                <a:gradFill>
                  <a:gsLst>
                    <a:gs pos="2917">
                      <a:schemeClr val="tx1"/>
                    </a:gs>
                    <a:gs pos="30000">
                      <a:schemeClr val="tx1"/>
                    </a:gs>
                  </a:gsLst>
                  <a:lin ang="5400000" scaled="0"/>
                </a:gradFill>
              </a:rPr>
              <a:t>PW: </a:t>
            </a:r>
            <a:r>
              <a:rPr lang="en-GB" sz="2400" b="1" dirty="0" smtClean="0">
                <a:gradFill>
                  <a:gsLst>
                    <a:gs pos="2917">
                      <a:schemeClr val="tx1"/>
                    </a:gs>
                    <a:gs pos="30000">
                      <a:schemeClr val="tx1"/>
                    </a:gs>
                  </a:gsLst>
                  <a:lin ang="5400000" scaled="0"/>
                </a:gradFill>
              </a:rPr>
              <a:t>671349</a:t>
            </a:r>
          </a:p>
        </p:txBody>
      </p:sp>
    </p:spTree>
    <p:extLst>
      <p:ext uri="{BB962C8B-B14F-4D97-AF65-F5344CB8AC3E}">
        <p14:creationId xmlns:p14="http://schemas.microsoft.com/office/powerpoint/2010/main" val="3312115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109311" y="292511"/>
            <a:ext cx="3200365" cy="2565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371425" y="4494083"/>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366141" y="4088293"/>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371425" y="3682500"/>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371425" y="3273570"/>
            <a:ext cx="2436712" cy="3779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371425" y="2865573"/>
            <a:ext cx="2436712" cy="37696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9" name="Rectangle 8"/>
          <p:cNvSpPr/>
          <p:nvPr/>
        </p:nvSpPr>
        <p:spPr bwMode="auto">
          <a:xfrm>
            <a:off x="366975" y="2437779"/>
            <a:ext cx="2436712" cy="379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10" name="Rectangle 9"/>
          <p:cNvSpPr/>
          <p:nvPr/>
        </p:nvSpPr>
        <p:spPr bwMode="auto">
          <a:xfrm>
            <a:off x="366975" y="2025090"/>
            <a:ext cx="2436712" cy="3816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11" name="Rectangle 10"/>
          <p:cNvSpPr/>
          <p:nvPr/>
        </p:nvSpPr>
        <p:spPr bwMode="auto">
          <a:xfrm>
            <a:off x="366975" y="1614407"/>
            <a:ext cx="2436712" cy="379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366975" y="1201718"/>
            <a:ext cx="2436712" cy="3816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43" name="TextBox 42"/>
          <p:cNvSpPr txBox="1"/>
          <p:nvPr/>
        </p:nvSpPr>
        <p:spPr>
          <a:xfrm>
            <a:off x="194826" y="293659"/>
            <a:ext cx="2823046"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BYODC</a:t>
            </a:r>
          </a:p>
        </p:txBody>
      </p:sp>
      <p:sp>
        <p:nvSpPr>
          <p:cNvPr id="44" name="TextBox 43"/>
          <p:cNvSpPr txBox="1"/>
          <p:nvPr/>
        </p:nvSpPr>
        <p:spPr>
          <a:xfrm>
            <a:off x="3109312" y="292512"/>
            <a:ext cx="3200364"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IaaS</a:t>
            </a:r>
          </a:p>
        </p:txBody>
      </p:sp>
      <p:sp>
        <p:nvSpPr>
          <p:cNvPr id="47" name="Right Arrow 46"/>
          <p:cNvSpPr/>
          <p:nvPr/>
        </p:nvSpPr>
        <p:spPr bwMode="auto">
          <a:xfrm>
            <a:off x="366142" y="5046139"/>
            <a:ext cx="5941206"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
        <p:nvSpPr>
          <p:cNvPr id="48" name="Left Arrow 47"/>
          <p:cNvSpPr/>
          <p:nvPr/>
        </p:nvSpPr>
        <p:spPr bwMode="auto">
          <a:xfrm>
            <a:off x="366141" y="5793851"/>
            <a:ext cx="5943534"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sp>
        <p:nvSpPr>
          <p:cNvPr id="49" name="TextBox 48"/>
          <p:cNvSpPr txBox="1"/>
          <p:nvPr/>
        </p:nvSpPr>
        <p:spPr>
          <a:xfrm>
            <a:off x="3119339" y="2792254"/>
            <a:ext cx="3190337" cy="2083647"/>
          </a:xfrm>
          <a:prstGeom prst="rect">
            <a:avLst/>
          </a:prstGeom>
          <a:solidFill>
            <a:schemeClr val="tx2"/>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Azure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52" name="Group 4"/>
          <p:cNvGrpSpPr>
            <a:grpSpLocks noChangeAspect="1"/>
          </p:cNvGrpSpPr>
          <p:nvPr/>
        </p:nvGrpSpPr>
        <p:grpSpPr bwMode="auto">
          <a:xfrm>
            <a:off x="1072635" y="1304293"/>
            <a:ext cx="4042596" cy="2180718"/>
            <a:chOff x="6184" y="72"/>
            <a:chExt cx="2054" cy="1108"/>
          </a:xfrm>
        </p:grpSpPr>
        <p:sp>
          <p:nvSpPr>
            <p:cNvPr id="53"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34079561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109311" y="292511"/>
            <a:ext cx="3200365" cy="2565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371425" y="4486517"/>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366141" y="4080727"/>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371425" y="3674934"/>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371425" y="3266004"/>
            <a:ext cx="2436712" cy="3779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371425" y="2858007"/>
            <a:ext cx="2436712" cy="37696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9" name="Rectangle 8"/>
          <p:cNvSpPr/>
          <p:nvPr/>
        </p:nvSpPr>
        <p:spPr bwMode="auto">
          <a:xfrm>
            <a:off x="3452932" y="2395527"/>
            <a:ext cx="2436712" cy="379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10" name="Rectangle 9"/>
          <p:cNvSpPr/>
          <p:nvPr/>
        </p:nvSpPr>
        <p:spPr bwMode="auto">
          <a:xfrm>
            <a:off x="3452932" y="1982838"/>
            <a:ext cx="2436712" cy="3816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11" name="Rectangle 10"/>
          <p:cNvSpPr/>
          <p:nvPr/>
        </p:nvSpPr>
        <p:spPr bwMode="auto">
          <a:xfrm>
            <a:off x="3452932" y="1572155"/>
            <a:ext cx="2436712" cy="379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3452932" y="1159466"/>
            <a:ext cx="2436712" cy="3816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43" name="TextBox 42"/>
          <p:cNvSpPr txBox="1"/>
          <p:nvPr/>
        </p:nvSpPr>
        <p:spPr>
          <a:xfrm>
            <a:off x="194826" y="293659"/>
            <a:ext cx="2823046"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BYODC</a:t>
            </a:r>
          </a:p>
        </p:txBody>
      </p:sp>
      <p:sp>
        <p:nvSpPr>
          <p:cNvPr id="44" name="TextBox 43"/>
          <p:cNvSpPr txBox="1"/>
          <p:nvPr/>
        </p:nvSpPr>
        <p:spPr>
          <a:xfrm>
            <a:off x="3109312" y="292512"/>
            <a:ext cx="3200364"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IaaS</a:t>
            </a:r>
          </a:p>
        </p:txBody>
      </p:sp>
      <p:sp>
        <p:nvSpPr>
          <p:cNvPr id="47" name="Right Arrow 46"/>
          <p:cNvSpPr/>
          <p:nvPr/>
        </p:nvSpPr>
        <p:spPr bwMode="auto">
          <a:xfrm>
            <a:off x="366142" y="5046139"/>
            <a:ext cx="5941206"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
        <p:nvSpPr>
          <p:cNvPr id="48" name="Left Arrow 47"/>
          <p:cNvSpPr/>
          <p:nvPr/>
        </p:nvSpPr>
        <p:spPr bwMode="auto">
          <a:xfrm>
            <a:off x="366141" y="5793851"/>
            <a:ext cx="5943534"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grpSp>
        <p:nvGrpSpPr>
          <p:cNvPr id="152" name="Group 4"/>
          <p:cNvGrpSpPr>
            <a:grpSpLocks noChangeAspect="1"/>
          </p:cNvGrpSpPr>
          <p:nvPr/>
        </p:nvGrpSpPr>
        <p:grpSpPr bwMode="auto">
          <a:xfrm>
            <a:off x="4095860" y="1304293"/>
            <a:ext cx="4042596" cy="2180718"/>
            <a:chOff x="6184" y="72"/>
            <a:chExt cx="2054" cy="1108"/>
          </a:xfrm>
        </p:grpSpPr>
        <p:sp>
          <p:nvSpPr>
            <p:cNvPr id="153"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2"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3"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4"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6" name="TextBox 255"/>
          <p:cNvSpPr txBox="1"/>
          <p:nvPr/>
        </p:nvSpPr>
        <p:spPr>
          <a:xfrm>
            <a:off x="3119339" y="2792254"/>
            <a:ext cx="3190337" cy="2083647"/>
          </a:xfrm>
          <a:prstGeom prst="rect">
            <a:avLst/>
          </a:prstGeom>
          <a:solidFill>
            <a:schemeClr val="tx2"/>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Azure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204591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109311" y="292511"/>
            <a:ext cx="3200365" cy="2565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371425" y="4486517"/>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366141" y="4080727"/>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371425" y="3674934"/>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371425" y="3266004"/>
            <a:ext cx="2436712" cy="3779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371425" y="2858007"/>
            <a:ext cx="2436712" cy="37696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9" name="Rectangle 8"/>
          <p:cNvSpPr/>
          <p:nvPr/>
        </p:nvSpPr>
        <p:spPr bwMode="auto">
          <a:xfrm>
            <a:off x="3452932" y="2395527"/>
            <a:ext cx="2436712" cy="379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10" name="Rectangle 9"/>
          <p:cNvSpPr/>
          <p:nvPr/>
        </p:nvSpPr>
        <p:spPr bwMode="auto">
          <a:xfrm>
            <a:off x="3452932" y="1982838"/>
            <a:ext cx="2436712" cy="3816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11" name="Rectangle 10"/>
          <p:cNvSpPr/>
          <p:nvPr/>
        </p:nvSpPr>
        <p:spPr bwMode="auto">
          <a:xfrm>
            <a:off x="3452932" y="1572155"/>
            <a:ext cx="2436712" cy="379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3452932" y="1159466"/>
            <a:ext cx="2436712" cy="3816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43" name="TextBox 42"/>
          <p:cNvSpPr txBox="1"/>
          <p:nvPr/>
        </p:nvSpPr>
        <p:spPr>
          <a:xfrm>
            <a:off x="194826" y="293659"/>
            <a:ext cx="2823046"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BYODC</a:t>
            </a:r>
          </a:p>
        </p:txBody>
      </p:sp>
      <p:sp>
        <p:nvSpPr>
          <p:cNvPr id="44" name="TextBox 43"/>
          <p:cNvSpPr txBox="1"/>
          <p:nvPr/>
        </p:nvSpPr>
        <p:spPr>
          <a:xfrm>
            <a:off x="3109312" y="292512"/>
            <a:ext cx="3200364"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IaaS</a:t>
            </a:r>
          </a:p>
        </p:txBody>
      </p:sp>
      <p:sp>
        <p:nvSpPr>
          <p:cNvPr id="47" name="Right Arrow 46"/>
          <p:cNvSpPr/>
          <p:nvPr/>
        </p:nvSpPr>
        <p:spPr bwMode="auto">
          <a:xfrm>
            <a:off x="366142" y="5046139"/>
            <a:ext cx="5941206"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
        <p:nvSpPr>
          <p:cNvPr id="48" name="Left Arrow 47"/>
          <p:cNvSpPr/>
          <p:nvPr/>
        </p:nvSpPr>
        <p:spPr bwMode="auto">
          <a:xfrm>
            <a:off x="366141" y="5793851"/>
            <a:ext cx="5943534"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grpSp>
        <p:nvGrpSpPr>
          <p:cNvPr id="152" name="Group 4"/>
          <p:cNvGrpSpPr>
            <a:grpSpLocks noChangeAspect="1"/>
          </p:cNvGrpSpPr>
          <p:nvPr/>
        </p:nvGrpSpPr>
        <p:grpSpPr bwMode="auto">
          <a:xfrm>
            <a:off x="4095860" y="1304293"/>
            <a:ext cx="4042596" cy="2180718"/>
            <a:chOff x="6184" y="72"/>
            <a:chExt cx="2054" cy="1108"/>
          </a:xfrm>
        </p:grpSpPr>
        <p:sp>
          <p:nvSpPr>
            <p:cNvPr id="153"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2"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3"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4"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6" name="TextBox 255"/>
          <p:cNvSpPr txBox="1"/>
          <p:nvPr/>
        </p:nvSpPr>
        <p:spPr>
          <a:xfrm>
            <a:off x="3119339" y="2792254"/>
            <a:ext cx="3190337" cy="2083647"/>
          </a:xfrm>
          <a:prstGeom prst="rect">
            <a:avLst/>
          </a:prstGeom>
          <a:solidFill>
            <a:schemeClr val="tx2"/>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Azure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2077741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6101" y="579462"/>
            <a:ext cx="11887772" cy="4873898"/>
          </a:xfrm>
          <a:prstGeom prst="rect">
            <a:avLst/>
          </a:prstGeom>
        </p:spPr>
        <p:txBody>
          <a:bodyPr wrap="square">
            <a:spAutoFit/>
          </a:bodyPr>
          <a:lstStyle/>
          <a:p>
            <a:r>
              <a:rPr lang="en-GB" sz="4000" b="1" dirty="0">
                <a:solidFill>
                  <a:schemeClr val="accent5"/>
                </a:solidFill>
                <a:latin typeface="+mj-lt"/>
              </a:rPr>
              <a:t>Azure Regions</a:t>
            </a:r>
            <a:endParaRPr lang="en-GB" sz="4000" dirty="0">
              <a:solidFill>
                <a:schemeClr val="accent5"/>
              </a:solidFill>
              <a:latin typeface="+mj-lt"/>
            </a:endParaRPr>
          </a:p>
          <a:p>
            <a:pPr algn="just"/>
            <a:endParaRPr lang="en-GB" sz="1400" dirty="0">
              <a:solidFill>
                <a:schemeClr val="accent5"/>
              </a:solidFill>
            </a:endParaRPr>
          </a:p>
          <a:p>
            <a:pPr algn="just"/>
            <a:r>
              <a:rPr lang="en-GB" sz="2000" dirty="0"/>
              <a:t>Azure has </a:t>
            </a:r>
            <a:r>
              <a:rPr lang="en-GB" sz="2000" dirty="0" smtClean="0"/>
              <a:t>50 </a:t>
            </a:r>
            <a:r>
              <a:rPr lang="en-GB" sz="2000" dirty="0"/>
              <a:t>regions globally </a:t>
            </a:r>
            <a:r>
              <a:rPr lang="en-GB" sz="2000" dirty="0" smtClean="0"/>
              <a:t>available in over 140 countries. </a:t>
            </a:r>
            <a:r>
              <a:rPr lang="en-GB" sz="2000" dirty="0"/>
              <a:t>Today we will focus on the European regions. </a:t>
            </a:r>
          </a:p>
          <a:p>
            <a:pPr algn="just"/>
            <a:endParaRPr lang="en-GB" sz="2000" dirty="0"/>
          </a:p>
          <a:p>
            <a:pPr algn="just"/>
            <a:r>
              <a:rPr lang="en-GB" sz="2000" b="1" dirty="0"/>
              <a:t>Main Regions in Europe currently consist of :-</a:t>
            </a:r>
          </a:p>
          <a:p>
            <a:pPr algn="just"/>
            <a:endParaRPr lang="en-GB" sz="2000" dirty="0"/>
          </a:p>
          <a:p>
            <a:pPr marL="342900" indent="-342900" algn="just">
              <a:buFont typeface="Arial" panose="020B0604020202020204" pitchFamily="34" charset="0"/>
              <a:buChar char="•"/>
            </a:pPr>
            <a:r>
              <a:rPr lang="en-GB" sz="2000" dirty="0"/>
              <a:t>West Europe (Amsterdam)</a:t>
            </a:r>
          </a:p>
          <a:p>
            <a:pPr marL="342900" indent="-342900" algn="just">
              <a:buFont typeface="Arial" panose="020B0604020202020204" pitchFamily="34" charset="0"/>
              <a:buChar char="•"/>
            </a:pPr>
            <a:r>
              <a:rPr lang="en-GB" sz="2000" dirty="0"/>
              <a:t>North Europe (Dublin)</a:t>
            </a:r>
          </a:p>
          <a:p>
            <a:pPr marL="342900" indent="-342900" algn="just">
              <a:buFont typeface="Arial" panose="020B0604020202020204" pitchFamily="34" charset="0"/>
              <a:buChar char="•"/>
            </a:pPr>
            <a:r>
              <a:rPr lang="en-GB" sz="2000" dirty="0"/>
              <a:t>UK South (London)</a:t>
            </a:r>
          </a:p>
          <a:p>
            <a:pPr marL="342900" indent="-342900" algn="just">
              <a:buFont typeface="Arial" panose="020B0604020202020204" pitchFamily="34" charset="0"/>
              <a:buChar char="•"/>
            </a:pPr>
            <a:r>
              <a:rPr lang="en-GB" sz="2000" dirty="0"/>
              <a:t>UK West (Cardiff)</a:t>
            </a:r>
          </a:p>
          <a:p>
            <a:pPr marL="342900" indent="-342900" algn="just">
              <a:buFont typeface="Arial" panose="020B0604020202020204" pitchFamily="34" charset="0"/>
              <a:buChar char="•"/>
            </a:pPr>
            <a:endParaRPr lang="en-GB" sz="2000" dirty="0"/>
          </a:p>
          <a:p>
            <a:pPr algn="just"/>
            <a:r>
              <a:rPr lang="en-GB" sz="2000" b="1" dirty="0"/>
              <a:t>With </a:t>
            </a:r>
            <a:r>
              <a:rPr lang="en-GB" sz="2000" b="1" dirty="0" smtClean="0"/>
              <a:t>4 More DACH </a:t>
            </a:r>
            <a:r>
              <a:rPr lang="en-GB" sz="2000" b="1" dirty="0"/>
              <a:t>Regions coming soon</a:t>
            </a:r>
          </a:p>
          <a:p>
            <a:pPr marL="342900" indent="-342900" algn="just">
              <a:buFont typeface="Arial" panose="020B0604020202020204" pitchFamily="34" charset="0"/>
              <a:buChar char="•"/>
            </a:pPr>
            <a:endParaRPr lang="en-GB" sz="1836" dirty="0"/>
          </a:p>
          <a:p>
            <a:pPr algn="just"/>
            <a:endParaRPr lang="en-GB" sz="1836" dirty="0"/>
          </a:p>
        </p:txBody>
      </p:sp>
      <p:grpSp>
        <p:nvGrpSpPr>
          <p:cNvPr id="2" name="Group 4"/>
          <p:cNvGrpSpPr>
            <a:grpSpLocks noChangeAspect="1"/>
          </p:cNvGrpSpPr>
          <p:nvPr/>
        </p:nvGrpSpPr>
        <p:grpSpPr bwMode="auto">
          <a:xfrm>
            <a:off x="9875797" y="-33313"/>
            <a:ext cx="3260726" cy="1758950"/>
            <a:chOff x="6184" y="72"/>
            <a:chExt cx="2054" cy="1108"/>
          </a:xfrm>
        </p:grpSpPr>
        <p:sp>
          <p:nvSpPr>
            <p:cNvPr id="41"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4" name="Rectangle 143"/>
          <p:cNvSpPr/>
          <p:nvPr/>
        </p:nvSpPr>
        <p:spPr>
          <a:xfrm>
            <a:off x="5271801" y="6349224"/>
            <a:ext cx="6788397" cy="369332"/>
          </a:xfrm>
          <a:prstGeom prst="rect">
            <a:avLst/>
          </a:prstGeom>
        </p:spPr>
        <p:txBody>
          <a:bodyPr wrap="none">
            <a:spAutoFit/>
          </a:bodyPr>
          <a:lstStyle/>
          <a:p>
            <a:r>
              <a:rPr lang="en-GB" dirty="0"/>
              <a:t>https://azure.microsoft.com/en-gb/global-infrastructure/regions/</a:t>
            </a:r>
          </a:p>
        </p:txBody>
      </p:sp>
      <p:pic>
        <p:nvPicPr>
          <p:cNvPr id="7" name="Picture 6"/>
          <p:cNvPicPr>
            <a:picLocks noChangeAspect="1"/>
          </p:cNvPicPr>
          <p:nvPr/>
        </p:nvPicPr>
        <p:blipFill>
          <a:blip r:embed="rId3"/>
          <a:stretch>
            <a:fillRect/>
          </a:stretch>
        </p:blipFill>
        <p:spPr>
          <a:xfrm>
            <a:off x="5575291" y="3131186"/>
            <a:ext cx="6343620" cy="2937727"/>
          </a:xfrm>
          <a:prstGeom prst="rect">
            <a:avLst/>
          </a:prstGeom>
        </p:spPr>
      </p:pic>
    </p:spTree>
    <p:extLst>
      <p:ext uri="{BB962C8B-B14F-4D97-AF65-F5344CB8AC3E}">
        <p14:creationId xmlns:p14="http://schemas.microsoft.com/office/powerpoint/2010/main" val="3068569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366101" y="579462"/>
            <a:ext cx="11887772" cy="4283609"/>
          </a:xfrm>
          <a:prstGeom prst="rect">
            <a:avLst/>
          </a:prstGeom>
        </p:spPr>
        <p:txBody>
          <a:bodyPr wrap="square">
            <a:spAutoFit/>
          </a:bodyPr>
          <a:lstStyle/>
          <a:p>
            <a:r>
              <a:rPr lang="en-GB" sz="4000" b="1" dirty="0">
                <a:solidFill>
                  <a:schemeClr val="accent5"/>
                </a:solidFill>
                <a:latin typeface="+mj-lt"/>
              </a:rPr>
              <a:t>Azure Service Availability per region</a:t>
            </a:r>
            <a:endParaRPr lang="en-GB" sz="4000" dirty="0">
              <a:solidFill>
                <a:schemeClr val="accent5"/>
              </a:solidFill>
              <a:latin typeface="+mj-lt"/>
            </a:endParaRPr>
          </a:p>
          <a:p>
            <a:pPr algn="just"/>
            <a:endParaRPr lang="en-GB" sz="1400" dirty="0">
              <a:solidFill>
                <a:schemeClr val="accent5"/>
              </a:solidFill>
            </a:endParaRPr>
          </a:p>
          <a:p>
            <a:pPr algn="just"/>
            <a:r>
              <a:rPr lang="en-GB" sz="2000" dirty="0"/>
              <a:t>Not all services are available in each region, a matrix is available from the below link.</a:t>
            </a:r>
          </a:p>
          <a:p>
            <a:pPr algn="just"/>
            <a:endParaRPr lang="en-GB" sz="2000" dirty="0"/>
          </a:p>
          <a:p>
            <a:pPr algn="just"/>
            <a:r>
              <a:rPr lang="en-GB" sz="2000" b="1" dirty="0"/>
              <a:t>West Europe</a:t>
            </a:r>
            <a:r>
              <a:rPr lang="en-GB" sz="2000" dirty="0"/>
              <a:t> is the </a:t>
            </a:r>
            <a:r>
              <a:rPr lang="en-GB" sz="2000" b="1" dirty="0"/>
              <a:t>most</a:t>
            </a:r>
            <a:r>
              <a:rPr lang="en-GB" sz="2000" dirty="0"/>
              <a:t> feature </a:t>
            </a:r>
            <a:r>
              <a:rPr lang="en-GB" sz="2000" dirty="0" smtClean="0"/>
              <a:t>complete</a:t>
            </a:r>
          </a:p>
          <a:p>
            <a:pPr algn="just"/>
            <a:r>
              <a:rPr lang="en-GB" sz="2000" dirty="0" smtClean="0"/>
              <a:t>followed </a:t>
            </a:r>
            <a:r>
              <a:rPr lang="en-GB" sz="2000" dirty="0"/>
              <a:t>by </a:t>
            </a:r>
            <a:r>
              <a:rPr lang="en-GB" sz="2000" b="1" dirty="0" smtClean="0"/>
              <a:t>North Europe</a:t>
            </a:r>
            <a:r>
              <a:rPr lang="en-GB" sz="2000" dirty="0" smtClean="0"/>
              <a:t>, </a:t>
            </a:r>
          </a:p>
          <a:p>
            <a:pPr algn="just"/>
            <a:r>
              <a:rPr lang="en-GB" sz="2000" dirty="0" smtClean="0"/>
              <a:t>then </a:t>
            </a:r>
            <a:r>
              <a:rPr lang="en-GB" sz="2000" b="1" dirty="0"/>
              <a:t>UK South</a:t>
            </a:r>
            <a:r>
              <a:rPr lang="en-GB" sz="2000" dirty="0"/>
              <a:t>.</a:t>
            </a:r>
          </a:p>
          <a:p>
            <a:pPr algn="just"/>
            <a:endParaRPr lang="en-GB" sz="2000" dirty="0"/>
          </a:p>
          <a:p>
            <a:pPr algn="just"/>
            <a:r>
              <a:rPr lang="en-GB" sz="2000" dirty="0"/>
              <a:t>For most IaaS workloads this doesn’t matter, as most of the significant network and storage features are available across the board in Europe, only the compute instances available differ between regions as far as IaaS is concerned.</a:t>
            </a:r>
          </a:p>
          <a:p>
            <a:pPr algn="just"/>
            <a:endParaRPr lang="en-GB" sz="1836" dirty="0"/>
          </a:p>
          <a:p>
            <a:pPr algn="just"/>
            <a:endParaRPr lang="en-GB" sz="2000" dirty="0"/>
          </a:p>
        </p:txBody>
      </p:sp>
      <p:grpSp>
        <p:nvGrpSpPr>
          <p:cNvPr id="2" name="Group 4"/>
          <p:cNvGrpSpPr>
            <a:grpSpLocks noChangeAspect="1"/>
          </p:cNvGrpSpPr>
          <p:nvPr/>
        </p:nvGrpSpPr>
        <p:grpSpPr bwMode="auto">
          <a:xfrm>
            <a:off x="9875797" y="-33313"/>
            <a:ext cx="3260726" cy="1758950"/>
            <a:chOff x="6184" y="72"/>
            <a:chExt cx="2054" cy="1108"/>
          </a:xfrm>
        </p:grpSpPr>
        <p:sp>
          <p:nvSpPr>
            <p:cNvPr id="41"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Rectangle 2"/>
          <p:cNvSpPr/>
          <p:nvPr/>
        </p:nvSpPr>
        <p:spPr>
          <a:xfrm>
            <a:off x="6919873" y="6240432"/>
            <a:ext cx="6216650" cy="369332"/>
          </a:xfrm>
          <a:prstGeom prst="rect">
            <a:avLst/>
          </a:prstGeom>
        </p:spPr>
        <p:txBody>
          <a:bodyPr>
            <a:spAutoFit/>
          </a:bodyPr>
          <a:lstStyle/>
          <a:p>
            <a:pPr algn="just"/>
            <a:r>
              <a:rPr lang="en-GB" dirty="0"/>
              <a:t>https://azure.microsoft.com/en-us/regions/services</a:t>
            </a:r>
          </a:p>
        </p:txBody>
      </p:sp>
    </p:spTree>
    <p:extLst>
      <p:ext uri="{BB962C8B-B14F-4D97-AF65-F5344CB8AC3E}">
        <p14:creationId xmlns:p14="http://schemas.microsoft.com/office/powerpoint/2010/main" val="4069121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366101" y="579462"/>
            <a:ext cx="11186097" cy="5674117"/>
          </a:xfrm>
          <a:prstGeom prst="rect">
            <a:avLst/>
          </a:prstGeom>
        </p:spPr>
        <p:txBody>
          <a:bodyPr wrap="square">
            <a:spAutoFit/>
          </a:bodyPr>
          <a:lstStyle/>
          <a:p>
            <a:r>
              <a:rPr lang="en-GB" sz="4000" b="1" dirty="0">
                <a:solidFill>
                  <a:schemeClr val="accent5"/>
                </a:solidFill>
                <a:latin typeface="+mj-lt"/>
              </a:rPr>
              <a:t>Power and Hardware resilience</a:t>
            </a:r>
            <a:endParaRPr lang="en-GB" sz="4000" dirty="0">
              <a:solidFill>
                <a:schemeClr val="accent5"/>
              </a:solidFill>
              <a:latin typeface="+mj-lt"/>
            </a:endParaRPr>
          </a:p>
          <a:p>
            <a:pPr algn="just"/>
            <a:endParaRPr lang="en-GB" sz="1400" dirty="0">
              <a:solidFill>
                <a:schemeClr val="accent5"/>
              </a:solidFill>
            </a:endParaRPr>
          </a:p>
          <a:p>
            <a:pPr algn="just"/>
            <a:r>
              <a:rPr lang="en-GB" sz="2000" dirty="0"/>
              <a:t>Azure datacentres are designed to be the most cost and power effective they can possibly be at enormous scale, this results in a design that is optimised to recover quickly from hardware failures, rather than prevent them from ever happening.</a:t>
            </a:r>
          </a:p>
          <a:p>
            <a:pPr algn="just"/>
            <a:endParaRPr lang="en-GB" sz="2000" dirty="0"/>
          </a:p>
          <a:p>
            <a:pPr marL="342900" indent="-342900" algn="just">
              <a:buFont typeface="Arial" panose="020B0604020202020204" pitchFamily="34" charset="0"/>
              <a:buChar char="•"/>
            </a:pPr>
            <a:r>
              <a:rPr lang="en-GB" sz="2400" b="1" dirty="0" smtClean="0"/>
              <a:t>Consider </a:t>
            </a:r>
            <a:r>
              <a:rPr lang="en-GB" sz="2400" b="1" dirty="0"/>
              <a:t>your application architecture carefully in terms of service level</a:t>
            </a:r>
            <a:r>
              <a:rPr lang="en-GB" sz="2400" dirty="0"/>
              <a:t>.</a:t>
            </a:r>
          </a:p>
          <a:p>
            <a:pPr marL="342900" indent="-342900" algn="just">
              <a:buFont typeface="Arial" panose="020B0604020202020204" pitchFamily="34" charset="0"/>
              <a:buChar char="•"/>
            </a:pPr>
            <a:r>
              <a:rPr lang="en-GB" sz="2400" b="1" dirty="0" smtClean="0"/>
              <a:t>SLA </a:t>
            </a:r>
            <a:r>
              <a:rPr lang="en-GB" sz="2400" b="1" dirty="0"/>
              <a:t>for a single-instance</a:t>
            </a:r>
            <a:r>
              <a:rPr lang="en-GB" sz="2400" dirty="0"/>
              <a:t> virtual machine, </a:t>
            </a:r>
            <a:r>
              <a:rPr lang="en-GB" sz="2400" dirty="0" smtClean="0"/>
              <a:t>Premium </a:t>
            </a:r>
            <a:r>
              <a:rPr lang="en-GB" sz="2400" dirty="0"/>
              <a:t>Storage disks </a:t>
            </a:r>
            <a:r>
              <a:rPr lang="en-GB" sz="2400" dirty="0" smtClean="0"/>
              <a:t>only for quick reboots</a:t>
            </a:r>
          </a:p>
          <a:p>
            <a:pPr marL="809271" lvl="1" indent="-342900" algn="just">
              <a:buFont typeface="Arial" panose="020B0604020202020204" pitchFamily="34" charset="0"/>
              <a:buChar char="•"/>
            </a:pPr>
            <a:r>
              <a:rPr lang="en-GB" sz="2400" i="1" dirty="0" smtClean="0"/>
              <a:t>SLA </a:t>
            </a:r>
            <a:r>
              <a:rPr lang="en-GB" sz="2400" i="1" dirty="0"/>
              <a:t>will </a:t>
            </a:r>
            <a:r>
              <a:rPr lang="en-GB" sz="2400" i="1" dirty="0" smtClean="0"/>
              <a:t>exclude </a:t>
            </a:r>
            <a:r>
              <a:rPr lang="en-GB" sz="2400" i="1" dirty="0"/>
              <a:t>maintenance </a:t>
            </a:r>
            <a:r>
              <a:rPr lang="en-GB" sz="2400" i="1" dirty="0" smtClean="0"/>
              <a:t>windows</a:t>
            </a:r>
            <a:endParaRPr lang="en-GB" sz="2400" i="1" dirty="0"/>
          </a:p>
          <a:p>
            <a:pPr marL="342900" indent="-342900" algn="just">
              <a:buFont typeface="Arial" panose="020B0604020202020204" pitchFamily="34" charset="0"/>
              <a:buChar char="•"/>
            </a:pPr>
            <a:r>
              <a:rPr lang="en-GB" sz="2400" dirty="0" smtClean="0"/>
              <a:t>Consider </a:t>
            </a:r>
            <a:r>
              <a:rPr lang="en-GB" sz="2400" dirty="0"/>
              <a:t>the concepts of </a:t>
            </a:r>
            <a:r>
              <a:rPr lang="en-GB" sz="2400" b="1" dirty="0"/>
              <a:t>fault and </a:t>
            </a:r>
            <a:r>
              <a:rPr lang="en-GB" sz="2400" b="1" dirty="0" smtClean="0"/>
              <a:t>update </a:t>
            </a:r>
            <a:r>
              <a:rPr lang="en-GB" sz="2400" b="1" dirty="0"/>
              <a:t>domains </a:t>
            </a:r>
            <a:r>
              <a:rPr lang="en-GB" sz="2400" dirty="0"/>
              <a:t>within </a:t>
            </a:r>
            <a:r>
              <a:rPr lang="en-GB" sz="2400" b="1" dirty="0"/>
              <a:t>availability sets</a:t>
            </a:r>
            <a:r>
              <a:rPr lang="en-GB" sz="2400" dirty="0" smtClean="0"/>
              <a:t>.</a:t>
            </a:r>
          </a:p>
          <a:p>
            <a:pPr marL="342900" indent="-342900" algn="just">
              <a:buFont typeface="Arial" panose="020B0604020202020204" pitchFamily="34" charset="0"/>
              <a:buChar char="•"/>
            </a:pPr>
            <a:r>
              <a:rPr lang="en-GB" sz="2400" dirty="0" smtClean="0"/>
              <a:t>Consider </a:t>
            </a:r>
            <a:r>
              <a:rPr lang="en-GB" sz="2400" b="1" dirty="0" smtClean="0"/>
              <a:t>availability zones </a:t>
            </a:r>
            <a:r>
              <a:rPr lang="en-GB" sz="2400" dirty="0" smtClean="0"/>
              <a:t>for future deployments</a:t>
            </a:r>
          </a:p>
          <a:p>
            <a:pPr marL="809271" lvl="1" indent="-342900" algn="just">
              <a:buFont typeface="Arial" panose="020B0604020202020204" pitchFamily="34" charset="0"/>
              <a:buChar char="•"/>
            </a:pPr>
            <a:r>
              <a:rPr lang="en-GB" sz="2400" dirty="0" smtClean="0"/>
              <a:t>Zonal / Zone Redundant</a:t>
            </a:r>
            <a:endParaRPr lang="en-GB" sz="2400" dirty="0"/>
          </a:p>
          <a:p>
            <a:pPr marL="342900" indent="-342900" algn="just">
              <a:buFont typeface="Arial" panose="020B0604020202020204" pitchFamily="34" charset="0"/>
              <a:buChar char="•"/>
            </a:pPr>
            <a:r>
              <a:rPr lang="en-GB" sz="2400" dirty="0" smtClean="0"/>
              <a:t>2 </a:t>
            </a:r>
            <a:r>
              <a:rPr lang="en-GB" sz="2400" dirty="0"/>
              <a:t>instances of </a:t>
            </a:r>
            <a:r>
              <a:rPr lang="en-GB" sz="2400" dirty="0" smtClean="0"/>
              <a:t>your (stateless) </a:t>
            </a:r>
            <a:r>
              <a:rPr lang="en-GB" sz="2400" dirty="0"/>
              <a:t>application </a:t>
            </a:r>
            <a:r>
              <a:rPr lang="en-GB" sz="2400" dirty="0" smtClean="0"/>
              <a:t>w/ load-balancer = SLA goodness</a:t>
            </a:r>
            <a:endParaRPr lang="en-GB" sz="2400" dirty="0"/>
          </a:p>
          <a:p>
            <a:pPr algn="just"/>
            <a:endParaRPr lang="en-GB" sz="1836" dirty="0"/>
          </a:p>
          <a:p>
            <a:pPr algn="just"/>
            <a:endParaRPr lang="en-GB" sz="1836" dirty="0"/>
          </a:p>
        </p:txBody>
      </p:sp>
      <p:grpSp>
        <p:nvGrpSpPr>
          <p:cNvPr id="2" name="Group 4"/>
          <p:cNvGrpSpPr>
            <a:grpSpLocks noChangeAspect="1"/>
          </p:cNvGrpSpPr>
          <p:nvPr/>
        </p:nvGrpSpPr>
        <p:grpSpPr bwMode="auto">
          <a:xfrm>
            <a:off x="9875797" y="-33313"/>
            <a:ext cx="3260726" cy="1758950"/>
            <a:chOff x="6184" y="72"/>
            <a:chExt cx="2054" cy="1108"/>
          </a:xfrm>
        </p:grpSpPr>
        <p:sp>
          <p:nvSpPr>
            <p:cNvPr id="41"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4" name="Rectangle 143"/>
          <p:cNvSpPr/>
          <p:nvPr/>
        </p:nvSpPr>
        <p:spPr>
          <a:xfrm>
            <a:off x="7729486" y="6240432"/>
            <a:ext cx="4572662" cy="369332"/>
          </a:xfrm>
          <a:prstGeom prst="rect">
            <a:avLst/>
          </a:prstGeom>
        </p:spPr>
        <p:txBody>
          <a:bodyPr wrap="none">
            <a:spAutoFit/>
          </a:bodyPr>
          <a:lstStyle/>
          <a:p>
            <a:r>
              <a:rPr lang="en-GB" dirty="0"/>
              <a:t>https://azure.microsoft.com/en-us/regions/</a:t>
            </a:r>
          </a:p>
        </p:txBody>
      </p:sp>
    </p:spTree>
    <p:extLst>
      <p:ext uri="{BB962C8B-B14F-4D97-AF65-F5344CB8AC3E}">
        <p14:creationId xmlns:p14="http://schemas.microsoft.com/office/powerpoint/2010/main" val="1557184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azurecomcdn.azureedge.net/cvt-8efd50c617ae2a512e0e084105e16e030ebe42305c0e7bc7ece951fb57e33112/images/page/global-infrastructure/regions/understand-regional-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41" y="1302726"/>
            <a:ext cx="5248275" cy="4305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035359" y="1302726"/>
            <a:ext cx="5548353" cy="4472020"/>
          </a:xfrm>
          <a:prstGeom prst="rect">
            <a:avLst/>
          </a:prstGeom>
        </p:spPr>
      </p:pic>
      <p:sp>
        <p:nvSpPr>
          <p:cNvPr id="7" name="Rectangle 6"/>
          <p:cNvSpPr/>
          <p:nvPr/>
        </p:nvSpPr>
        <p:spPr>
          <a:xfrm>
            <a:off x="366101" y="579462"/>
            <a:ext cx="11887772" cy="707886"/>
          </a:xfrm>
          <a:prstGeom prst="rect">
            <a:avLst/>
          </a:prstGeom>
        </p:spPr>
        <p:txBody>
          <a:bodyPr wrap="square">
            <a:spAutoFit/>
          </a:bodyPr>
          <a:lstStyle/>
          <a:p>
            <a:r>
              <a:rPr lang="en-GB" sz="4000" b="1" dirty="0" smtClean="0">
                <a:solidFill>
                  <a:schemeClr val="accent5"/>
                </a:solidFill>
                <a:latin typeface="+mj-lt"/>
              </a:rPr>
              <a:t>Example architectures</a:t>
            </a:r>
            <a:endParaRPr lang="en-GB" sz="1836" dirty="0"/>
          </a:p>
        </p:txBody>
      </p:sp>
    </p:spTree>
    <p:extLst>
      <p:ext uri="{BB962C8B-B14F-4D97-AF65-F5344CB8AC3E}">
        <p14:creationId xmlns:p14="http://schemas.microsoft.com/office/powerpoint/2010/main" val="1467407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056784" cy="4700091"/>
          </a:xfrm>
          <a:solidFill>
            <a:srgbClr val="002050">
              <a:alpha val="75000"/>
            </a:srgbClr>
          </a:solidFill>
        </p:spPr>
        <p:txBody>
          <a:bodyPr vert="horz" wrap="square" lIns="146304" tIns="91440" rIns="146304" bIns="91440" rtlCol="0" anchor="t" anchorCtr="0">
            <a:noAutofit/>
          </a:bodyPr>
          <a:lstStyle/>
          <a:p>
            <a:r>
              <a:rPr lang="en-GB" sz="5400" b="1" dirty="0">
                <a:latin typeface="Segoe UI Light" panose="020B0502040204020203" pitchFamily="34" charset="0"/>
                <a:cs typeface="Segoe UI Light" panose="020B0502040204020203" pitchFamily="34" charset="0"/>
              </a:rPr>
              <a:t>Azure Portal 101</a:t>
            </a:r>
            <a:r>
              <a:rPr lang="en-GB" sz="5400" dirty="0">
                <a:latin typeface="Segoe UI Light" panose="020B0502040204020203" pitchFamily="34" charset="0"/>
                <a:cs typeface="Segoe UI Light" panose="020B0502040204020203" pitchFamily="34" charset="0"/>
              </a:rPr>
              <a:t/>
            </a:r>
            <a:br>
              <a:rPr lang="en-GB" sz="5400" dirty="0">
                <a:latin typeface="Segoe UI Light" panose="020B0502040204020203" pitchFamily="34" charset="0"/>
                <a:cs typeface="Segoe UI Light" panose="020B0502040204020203" pitchFamily="34" charset="0"/>
              </a:rPr>
            </a:br>
            <a:r>
              <a:rPr lang="en-GB" sz="5400" dirty="0">
                <a:latin typeface="Segoe UI Light" panose="020B0502040204020203" pitchFamily="34" charset="0"/>
                <a:cs typeface="Segoe UI Light" panose="020B0502040204020203" pitchFamily="34" charset="0"/>
              </a:rPr>
              <a:t>- </a:t>
            </a:r>
            <a:r>
              <a:rPr lang="en-GB" sz="4800" dirty="0">
                <a:latin typeface="Segoe UI Light" panose="020B0502040204020203" pitchFamily="34" charset="0"/>
                <a:cs typeface="Segoe UI Light" panose="020B0502040204020203" pitchFamily="34" charset="0"/>
              </a:rPr>
              <a:t>Identity and logon</a:t>
            </a: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 Resources and groups</a:t>
            </a: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 Marketplace</a:t>
            </a:r>
            <a:r>
              <a:rPr lang="en-GB" sz="4000" dirty="0">
                <a:solidFill>
                  <a:schemeClr val="tx1"/>
                </a:solidFill>
              </a:rPr>
              <a:t/>
            </a:r>
            <a:br>
              <a:rPr lang="en-GB" sz="4000" dirty="0">
                <a:solidFill>
                  <a:schemeClr val="tx1"/>
                </a:solidFill>
              </a:rPr>
            </a:br>
            <a:r>
              <a:rPr lang="en-GB" sz="4000" dirty="0">
                <a:solidFill>
                  <a:schemeClr val="tx1"/>
                </a:solidFill>
              </a:rPr>
              <a:t>- </a:t>
            </a:r>
            <a:r>
              <a:rPr lang="en-GB" sz="4800" dirty="0">
                <a:latin typeface="Segoe UI Light" panose="020B0502040204020203" pitchFamily="34" charset="0"/>
                <a:cs typeface="Segoe UI Light" panose="020B0502040204020203" pitchFamily="34" charset="0"/>
              </a:rPr>
              <a:t>Role Based Access Control</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sp>
        <p:nvSpPr>
          <p:cNvPr id="3" name="Rectangle 2"/>
          <p:cNvSpPr/>
          <p:nvPr/>
        </p:nvSpPr>
        <p:spPr>
          <a:xfrm>
            <a:off x="291832" y="6423310"/>
            <a:ext cx="2632900" cy="369332"/>
          </a:xfrm>
          <a:prstGeom prst="rect">
            <a:avLst/>
          </a:prstGeom>
        </p:spPr>
        <p:txBody>
          <a:bodyPr wrap="none">
            <a:spAutoFit/>
          </a:bodyPr>
          <a:lstStyle/>
          <a:p>
            <a:r>
              <a:rPr lang="en-US" dirty="0"/>
              <a:t>https://portal.azure.com</a:t>
            </a:r>
            <a:endParaRPr lang="en-GB" dirty="0"/>
          </a:p>
        </p:txBody>
      </p:sp>
    </p:spTree>
    <p:extLst>
      <p:ext uri="{BB962C8B-B14F-4D97-AF65-F5344CB8AC3E}">
        <p14:creationId xmlns:p14="http://schemas.microsoft.com/office/powerpoint/2010/main" val="285908787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a:t>Azure Portal – Labs </a:t>
            </a:r>
            <a:r>
              <a:rPr lang="en-GB" dirty="0" err="1"/>
              <a:t>pt</a:t>
            </a:r>
            <a:r>
              <a:rPr lang="en-GB" dirty="0"/>
              <a:t> 1</a:t>
            </a:r>
          </a:p>
        </p:txBody>
      </p:sp>
      <p:sp>
        <p:nvSpPr>
          <p:cNvPr id="5" name="Rectangle 4"/>
          <p:cNvSpPr/>
          <p:nvPr/>
        </p:nvSpPr>
        <p:spPr>
          <a:xfrm>
            <a:off x="1280531" y="3040067"/>
            <a:ext cx="10606924" cy="769441"/>
          </a:xfrm>
          <a:prstGeom prst="rect">
            <a:avLst/>
          </a:prstGeom>
        </p:spPr>
        <p:txBody>
          <a:bodyPr wrap="square">
            <a:spAutoFit/>
          </a:bodyPr>
          <a:lstStyle/>
          <a:p>
            <a:r>
              <a:rPr lang="en-GB" sz="4400" dirty="0"/>
              <a:t>http://portal.azure.com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3863254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056784" cy="4479361"/>
          </a:xfrm>
          <a:solidFill>
            <a:srgbClr val="002050">
              <a:alpha val="75000"/>
            </a:srgbClr>
          </a:solidFill>
        </p:spPr>
        <p:txBody>
          <a:bodyPr vert="horz" wrap="square" lIns="146304" tIns="91440" rIns="146304" bIns="91440" rtlCol="0" anchor="t" anchorCtr="0">
            <a:noAutofit/>
          </a:bodyPr>
          <a:lstStyle/>
          <a:p>
            <a:r>
              <a:rPr lang="en-GB" sz="5400" b="1" dirty="0">
                <a:latin typeface="Segoe UI Light" panose="020B0502040204020203" pitchFamily="34" charset="0"/>
                <a:cs typeface="Segoe UI Light" panose="020B0502040204020203" pitchFamily="34" charset="0"/>
              </a:rPr>
              <a:t>Virtual Networks 101</a:t>
            </a:r>
            <a:br>
              <a:rPr lang="en-GB" sz="5400" b="1"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Private Networks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VPNs + ExpressRoute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Network Security </a:t>
            </a:r>
            <a:r>
              <a:rPr lang="en-GB" sz="4000" dirty="0" smtClean="0">
                <a:latin typeface="Segoe UI Light" panose="020B0502040204020203" pitchFamily="34" charset="0"/>
                <a:cs typeface="Segoe UI Light" panose="020B0502040204020203" pitchFamily="34" charset="0"/>
              </a:rPr>
              <a:t>Groups (NSG)</a:t>
            </a:r>
            <a:br>
              <a:rPr lang="en-GB" sz="4000" dirty="0" smtClean="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Types of IP Addresses</a:t>
            </a:r>
            <a:br>
              <a:rPr lang="en-GB" sz="4000" dirty="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 </a:t>
            </a:r>
            <a:r>
              <a:rPr lang="en-GB" sz="4000" dirty="0">
                <a:latin typeface="Segoe UI Light" panose="020B0502040204020203" pitchFamily="34" charset="0"/>
                <a:cs typeface="Segoe UI Light" panose="020B0502040204020203" pitchFamily="34" charset="0"/>
              </a:rPr>
              <a:t>Azure DNS + Traffic Manager</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Load Balancers</a:t>
            </a:r>
            <a:endParaRPr lang="en-US" sz="5400" b="1"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487786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1942799"/>
            <a:ext cx="7497998" cy="2011664"/>
          </a:xfrm>
        </p:spPr>
        <p:txBody>
          <a:bodyPr/>
          <a:lstStyle/>
          <a:p>
            <a:r>
              <a:rPr lang="en-US" sz="6000" b="1" dirty="0" err="1" smtClean="0"/>
              <a:t>SoftwareONE</a:t>
            </a:r>
            <a:r>
              <a:rPr lang="en-US" sz="6000" b="1" dirty="0" smtClean="0"/>
              <a:t> IaaS on Azure Hackathon</a:t>
            </a:r>
            <a:endParaRPr lang="en-US" dirty="0"/>
          </a:p>
        </p:txBody>
      </p:sp>
      <p:pic>
        <p:nvPicPr>
          <p:cNvPr id="173" name="Picture 172"/>
          <p:cNvPicPr>
            <a:picLocks noChangeAspect="1"/>
          </p:cNvPicPr>
          <p:nvPr/>
        </p:nvPicPr>
        <p:blipFill rotWithShape="1">
          <a:blip r:embed="rId4"/>
          <a:srcRect l="24231" r="22757"/>
          <a:stretch/>
        </p:blipFill>
        <p:spPr>
          <a:xfrm>
            <a:off x="5989170" y="4969690"/>
            <a:ext cx="1966408" cy="200225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7656" y="6108987"/>
            <a:ext cx="2674752" cy="497201"/>
          </a:xfrm>
          <a:prstGeom prst="rect">
            <a:avLst/>
          </a:prstGeom>
        </p:spPr>
      </p:pic>
    </p:spTree>
    <p:extLst>
      <p:ext uri="{BB962C8B-B14F-4D97-AF65-F5344CB8AC3E}">
        <p14:creationId xmlns:p14="http://schemas.microsoft.com/office/powerpoint/2010/main" val="401032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1240443"/>
            <a:ext cx="11887200" cy="3831818"/>
          </a:xfrm>
        </p:spPr>
        <p:txBody>
          <a:bodyPr/>
          <a:lstStyle/>
          <a:p>
            <a:pPr marL="342900" indent="-342900">
              <a:buFont typeface="Arial" panose="020B0604020202020204" pitchFamily="34" charset="0"/>
              <a:buChar char="•"/>
            </a:pPr>
            <a:r>
              <a:rPr lang="en-GB" sz="3600" b="1" dirty="0" smtClean="0">
                <a:solidFill>
                  <a:srgbClr val="FFFFFF"/>
                </a:solidFill>
                <a:latin typeface="+mn-lt"/>
              </a:rPr>
              <a:t>Expose </a:t>
            </a:r>
            <a:r>
              <a:rPr lang="en-GB" sz="3600" b="1" dirty="0">
                <a:solidFill>
                  <a:srgbClr val="FFFFFF"/>
                </a:solidFill>
                <a:latin typeface="+mn-lt"/>
              </a:rPr>
              <a:t>an SSL Endpoint </a:t>
            </a:r>
            <a:endParaRPr lang="en-GB" sz="1800" dirty="0">
              <a:solidFill>
                <a:srgbClr val="FFFFFF"/>
              </a:solidFill>
              <a:latin typeface="+mn-lt"/>
            </a:endParaRPr>
          </a:p>
          <a:p>
            <a:pPr marL="571500" lvl="2" indent="-342900">
              <a:buFont typeface="Wingdings" panose="05000000000000000000" pitchFamily="2" charset="2"/>
              <a:buChar char="§"/>
            </a:pPr>
            <a:r>
              <a:rPr lang="en-GB" sz="1800" dirty="0">
                <a:solidFill>
                  <a:srgbClr val="FFFFFF"/>
                </a:solidFill>
              </a:rPr>
              <a:t>(and unlock it via your Network Security Group)</a:t>
            </a:r>
          </a:p>
          <a:p>
            <a:endParaRPr lang="en-GB" sz="3600" b="1" dirty="0">
              <a:solidFill>
                <a:srgbClr val="FFFFFF"/>
              </a:solidFill>
              <a:latin typeface="+mn-lt"/>
            </a:endParaRPr>
          </a:p>
          <a:p>
            <a:pPr marL="342900" indent="-342900">
              <a:buFont typeface="Arial" panose="020B0604020202020204" pitchFamily="34" charset="0"/>
              <a:buChar char="•"/>
            </a:pPr>
            <a:r>
              <a:rPr lang="en-GB" sz="3600" b="1" dirty="0">
                <a:solidFill>
                  <a:srgbClr val="FFFFFF"/>
                </a:solidFill>
                <a:latin typeface="+mn-lt"/>
              </a:rPr>
              <a:t>VNet to VNet Peering</a:t>
            </a:r>
          </a:p>
          <a:p>
            <a:pPr marL="342900" indent="-342900">
              <a:buFont typeface="Arial" panose="020B0604020202020204" pitchFamily="34" charset="0"/>
              <a:buChar char="•"/>
            </a:pPr>
            <a:endParaRPr lang="en-GB" sz="3600" b="1" dirty="0">
              <a:solidFill>
                <a:srgbClr val="FFFFFF"/>
              </a:solidFill>
              <a:latin typeface="+mn-lt"/>
            </a:endParaRPr>
          </a:p>
          <a:p>
            <a:pPr marL="342900" indent="-342900">
              <a:buFont typeface="Arial" panose="020B0604020202020204" pitchFamily="34" charset="0"/>
              <a:buChar char="•"/>
            </a:pPr>
            <a:r>
              <a:rPr lang="en-GB" sz="3600" b="1" dirty="0">
                <a:solidFill>
                  <a:srgbClr val="FFFFFF"/>
                </a:solidFill>
                <a:latin typeface="+mn-lt"/>
              </a:rPr>
              <a:t>Hybrid Connection Options </a:t>
            </a:r>
          </a:p>
          <a:p>
            <a:endParaRPr lang="en-GB" sz="2400" b="1" dirty="0">
              <a:solidFill>
                <a:srgbClr val="FFFFFF"/>
              </a:solidFill>
            </a:endParaRPr>
          </a:p>
        </p:txBody>
      </p:sp>
      <p:sp>
        <p:nvSpPr>
          <p:cNvPr id="4" name="Rectangle 3"/>
          <p:cNvSpPr/>
          <p:nvPr/>
        </p:nvSpPr>
        <p:spPr>
          <a:xfrm>
            <a:off x="882" y="-1"/>
            <a:ext cx="12434711" cy="80048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Connecting your </a:t>
            </a:r>
            <a:r>
              <a:rPr lang="en-GB" sz="2448" dirty="0" smtClean="0">
                <a:latin typeface="Segoe UI Light" panose="020B0502040204020203" pitchFamily="34" charset="0"/>
                <a:cs typeface="Segoe UI Light" panose="020B0502040204020203" pitchFamily="34" charset="0"/>
              </a:rPr>
              <a:t>app</a:t>
            </a:r>
            <a:endParaRPr lang="en-GB" sz="2448" dirty="0">
              <a:latin typeface="Segoe UI Light" panose="020B0502040204020203" pitchFamily="34" charset="0"/>
              <a:cs typeface="Segoe UI Light" panose="020B0502040204020203" pitchFamily="34" charset="0"/>
            </a:endParaRPr>
          </a:p>
        </p:txBody>
      </p:sp>
      <p:grpSp>
        <p:nvGrpSpPr>
          <p:cNvPr id="6" name="Group 5"/>
          <p:cNvGrpSpPr/>
          <p:nvPr/>
        </p:nvGrpSpPr>
        <p:grpSpPr>
          <a:xfrm>
            <a:off x="11546829" y="63619"/>
            <a:ext cx="736865" cy="736865"/>
            <a:chOff x="1067335" y="3160159"/>
            <a:chExt cx="918975" cy="918975"/>
          </a:xfrm>
          <a:solidFill>
            <a:schemeClr val="accent5">
              <a:lumMod val="40000"/>
              <a:lumOff val="60000"/>
            </a:schemeClr>
          </a:solidFill>
        </p:grpSpPr>
        <p:grpSp>
          <p:nvGrpSpPr>
            <p:cNvPr id="7" name="Group 6"/>
            <p:cNvGrpSpPr/>
            <p:nvPr/>
          </p:nvGrpSpPr>
          <p:grpSpPr>
            <a:xfrm>
              <a:off x="1067335" y="3165782"/>
              <a:ext cx="918975" cy="703485"/>
              <a:chOff x="840086" y="3225048"/>
              <a:chExt cx="1444220" cy="1105566"/>
            </a:xfrm>
            <a:grpFill/>
          </p:grpSpPr>
          <p:grpSp>
            <p:nvGrpSpPr>
              <p:cNvPr id="15" name="Group 14"/>
              <p:cNvGrpSpPr/>
              <p:nvPr/>
            </p:nvGrpSpPr>
            <p:grpSpPr>
              <a:xfrm>
                <a:off x="949883" y="3225048"/>
                <a:ext cx="1334423" cy="991266"/>
                <a:chOff x="949883" y="3225048"/>
                <a:chExt cx="1334423" cy="991266"/>
              </a:xfrm>
              <a:grpFill/>
            </p:grpSpPr>
            <p:cxnSp>
              <p:nvCxnSpPr>
                <p:cNvPr id="17" name="Straight Connector 16"/>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8" name="Oval 17"/>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Block Arc 19"/>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6" name="Block Arc 15"/>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 name="Group 7"/>
            <p:cNvGrpSpPr/>
            <p:nvPr/>
          </p:nvGrpSpPr>
          <p:grpSpPr>
            <a:xfrm rot="5400000">
              <a:off x="1119913" y="3267904"/>
              <a:ext cx="918975" cy="703485"/>
              <a:chOff x="840086" y="3225048"/>
              <a:chExt cx="1444220" cy="1105566"/>
            </a:xfrm>
            <a:grpFill/>
          </p:grpSpPr>
          <p:grpSp>
            <p:nvGrpSpPr>
              <p:cNvPr id="9" name="Group 8"/>
              <p:cNvGrpSpPr/>
              <p:nvPr/>
            </p:nvGrpSpPr>
            <p:grpSpPr>
              <a:xfrm>
                <a:off x="949883" y="3225048"/>
                <a:ext cx="1334423" cy="991266"/>
                <a:chOff x="949883" y="3225048"/>
                <a:chExt cx="1334423" cy="991266"/>
              </a:xfrm>
              <a:grpFill/>
            </p:grpSpPr>
            <p:cxnSp>
              <p:nvCxnSpPr>
                <p:cNvPr id="11" name="Straight Connector 10"/>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2" name="Oval 11"/>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Block Arc 13"/>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0" name="Block Arc 9"/>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Tree>
    <p:extLst>
      <p:ext uri="{BB962C8B-B14F-4D97-AF65-F5344CB8AC3E}">
        <p14:creationId xmlns:p14="http://schemas.microsoft.com/office/powerpoint/2010/main" val="32387214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a:t>Azure Networking – Labs </a:t>
            </a:r>
            <a:r>
              <a:rPr lang="en-GB" dirty="0" err="1"/>
              <a:t>pt</a:t>
            </a:r>
            <a:r>
              <a:rPr lang="en-GB" dirty="0"/>
              <a:t> 2</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9590959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7"/>
            <a:ext cx="7056784" cy="5576629"/>
          </a:xfrm>
          <a:solidFill>
            <a:srgbClr val="002050">
              <a:alpha val="75000"/>
            </a:srgbClr>
          </a:solidFill>
        </p:spPr>
        <p:txBody>
          <a:bodyPr vert="horz" wrap="square" lIns="146304" tIns="91440" rIns="146304" bIns="91440" rtlCol="0" anchor="t" anchorCtr="0">
            <a:noAutofit/>
          </a:bodyPr>
          <a:lstStyle/>
          <a:p>
            <a:r>
              <a:rPr lang="en-GB" sz="5400" dirty="0">
                <a:latin typeface="Segoe UI Light" panose="020B0502040204020203" pitchFamily="34" charset="0"/>
                <a:cs typeface="Segoe UI Light" panose="020B0502040204020203" pitchFamily="34" charset="0"/>
              </a:rPr>
              <a:t>Storage </a:t>
            </a:r>
            <a:r>
              <a:rPr lang="en-GB" sz="5400" dirty="0" smtClean="0">
                <a:latin typeface="Segoe UI Light" panose="020B0502040204020203" pitchFamily="34" charset="0"/>
                <a:cs typeface="Segoe UI Light" panose="020B0502040204020203" pitchFamily="34" charset="0"/>
              </a:rPr>
              <a:t>101</a:t>
            </a:r>
            <a:br>
              <a:rPr lang="en-GB" sz="5400" dirty="0" smtClean="0">
                <a:latin typeface="Segoe UI Light" panose="020B0502040204020203" pitchFamily="34" charset="0"/>
                <a:cs typeface="Segoe UI Light" panose="020B0502040204020203" pitchFamily="34" charset="0"/>
              </a:rPr>
            </a:br>
            <a:r>
              <a:rPr lang="en-GB" sz="4800" dirty="0" smtClean="0">
                <a:latin typeface="Segoe UI Light" panose="020B0502040204020203" pitchFamily="34" charset="0"/>
                <a:cs typeface="Segoe UI Light" panose="020B0502040204020203" pitchFamily="34" charset="0"/>
              </a:rPr>
              <a:t>-</a:t>
            </a:r>
            <a:r>
              <a:rPr lang="en-GB" sz="4000" dirty="0" smtClean="0">
                <a:latin typeface="Segoe UI Light" panose="020B0502040204020203" pitchFamily="34" charset="0"/>
                <a:cs typeface="Segoe UI Light" panose="020B0502040204020203" pitchFamily="34" charset="0"/>
              </a:rPr>
              <a:t>Page and Block Blobs/Tiers</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	</a:t>
            </a:r>
            <a:r>
              <a:rPr lang="en-GB" sz="2400" dirty="0" smtClean="0">
                <a:latin typeface="Segoe UI Light" panose="020B0502040204020203" pitchFamily="34" charset="0"/>
                <a:cs typeface="Segoe UI Light" panose="020B0502040204020203" pitchFamily="34" charset="0"/>
              </a:rPr>
              <a:t>-Usage patterns: Hot/Cold/Archive</a:t>
            </a:r>
            <a:r>
              <a:rPr lang="en-GB" sz="4000" dirty="0" smtClean="0">
                <a:latin typeface="Segoe UI Light" panose="020B0502040204020203" pitchFamily="34" charset="0"/>
                <a:cs typeface="Segoe UI Light" panose="020B0502040204020203" pitchFamily="34" charset="0"/>
              </a:rPr>
              <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-Geo-replication</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-Temporary ‘scratch’ storage</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-Premium storage</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-Azure Disks</a:t>
            </a:r>
            <a:br>
              <a:rPr lang="en-GB" sz="4000" dirty="0" smtClean="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t>
            </a:r>
            <a:r>
              <a:rPr lang="en-GB" sz="2400" dirty="0" smtClean="0">
                <a:latin typeface="Segoe UI Light" panose="020B0502040204020203" pitchFamily="34" charset="0"/>
                <a:cs typeface="Segoe UI Light" panose="020B0502040204020203" pitchFamily="34" charset="0"/>
              </a:rPr>
              <a:t>-Managed/Unmanaged/Caching</a:t>
            </a:r>
            <a:r>
              <a:rPr lang="en-GB" sz="4000" dirty="0" smtClean="0">
                <a:latin typeface="Segoe UI Light" panose="020B0502040204020203" pitchFamily="34" charset="0"/>
                <a:cs typeface="Segoe UI Light" panose="020B0502040204020203" pitchFamily="34" charset="0"/>
              </a:rPr>
              <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-Azure </a:t>
            </a:r>
            <a:r>
              <a:rPr lang="en-GB" sz="4400" dirty="0" smtClean="0">
                <a:latin typeface="Segoe UI Light" panose="020B0502040204020203" pitchFamily="34" charset="0"/>
                <a:cs typeface="Segoe UI Light" panose="020B0502040204020203" pitchFamily="34" charset="0"/>
              </a:rPr>
              <a:t>File Shares</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spTree>
    <p:extLst>
      <p:ext uri="{BB962C8B-B14F-4D97-AF65-F5344CB8AC3E}">
        <p14:creationId xmlns:p14="http://schemas.microsoft.com/office/powerpoint/2010/main" val="6026531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882" y="-1"/>
            <a:ext cx="12434711" cy="800485"/>
          </a:xfrm>
          <a:prstGeom prst="rect">
            <a:avLst/>
          </a:prstGeom>
          <a:solidFill>
            <a:srgbClr val="006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800" dirty="0">
                <a:latin typeface="+mj-lt"/>
              </a:rPr>
              <a:t>Be aware of the Azure Storage Service Throttles</a:t>
            </a:r>
            <a:endParaRPr lang="en-GB" sz="2448" dirty="0">
              <a:latin typeface="+mj-lt"/>
              <a:cs typeface="Segoe UI Light" panose="020B0502040204020203" pitchFamily="34" charset="0"/>
            </a:endParaRPr>
          </a:p>
        </p:txBody>
      </p:sp>
      <p:sp>
        <p:nvSpPr>
          <p:cNvPr id="3" name="Text Placeholder 2"/>
          <p:cNvSpPr>
            <a:spLocks noGrp="1"/>
          </p:cNvSpPr>
          <p:nvPr>
            <p:ph type="body" sz="quarter" idx="10"/>
          </p:nvPr>
        </p:nvSpPr>
        <p:spPr>
          <a:xfrm>
            <a:off x="457580" y="754092"/>
            <a:ext cx="11887200" cy="5312223"/>
          </a:xfrm>
        </p:spPr>
        <p:txBody>
          <a:bodyPr/>
          <a:lstStyle/>
          <a:p>
            <a:r>
              <a:rPr lang="en-GB" sz="2800" b="1" dirty="0"/>
              <a:t>For unmanaged standard disks…</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2800" dirty="0"/>
              <a:t>Bandwidth – </a:t>
            </a:r>
            <a:r>
              <a:rPr lang="en-GB" sz="2800" b="1" dirty="0">
                <a:solidFill>
                  <a:schemeClr val="accent2"/>
                </a:solidFill>
              </a:rPr>
              <a:t>max 60MB per VHD</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2800" dirty="0"/>
              <a:t>IOPS: Basic A-Series VM </a:t>
            </a:r>
            <a:r>
              <a:rPr lang="en-GB" sz="2800" dirty="0">
                <a:solidFill>
                  <a:schemeClr val="accent2"/>
                </a:solidFill>
              </a:rPr>
              <a:t>– </a:t>
            </a:r>
            <a:r>
              <a:rPr lang="en-GB" sz="2800" b="1" dirty="0">
                <a:solidFill>
                  <a:schemeClr val="accent2"/>
                </a:solidFill>
              </a:rPr>
              <a:t>300 per VHD</a:t>
            </a:r>
          </a:p>
          <a:p>
            <a:pPr marL="571500" indent="-571500">
              <a:buFont typeface="Arial" panose="020B0604020202020204" pitchFamily="34" charset="0"/>
              <a:buChar char="•"/>
            </a:pPr>
            <a:r>
              <a:rPr lang="en-GB" sz="2800" dirty="0"/>
              <a:t>IOPS: Standard A-Series, D Series, G Series, F Series VM </a:t>
            </a:r>
            <a:r>
              <a:rPr lang="en-GB" sz="2800" dirty="0">
                <a:solidFill>
                  <a:schemeClr val="accent2"/>
                </a:solidFill>
              </a:rPr>
              <a:t>– </a:t>
            </a:r>
            <a:r>
              <a:rPr lang="en-GB" sz="2800" b="1" dirty="0">
                <a:solidFill>
                  <a:schemeClr val="accent2"/>
                </a:solidFill>
              </a:rPr>
              <a:t>500 per VHD</a:t>
            </a:r>
          </a:p>
          <a:p>
            <a:pPr marL="571500" indent="-571500">
              <a:buFont typeface="Arial" panose="020B0604020202020204" pitchFamily="34" charset="0"/>
              <a:buChar char="•"/>
            </a:pPr>
            <a:r>
              <a:rPr lang="en-GB" sz="2800" dirty="0"/>
              <a:t>IOPS: DS Series, GS Series, FS Series VM </a:t>
            </a:r>
            <a:r>
              <a:rPr lang="en-GB" sz="2800" dirty="0">
                <a:solidFill>
                  <a:schemeClr val="accent2"/>
                </a:solidFill>
              </a:rPr>
              <a:t>– </a:t>
            </a:r>
            <a:r>
              <a:rPr lang="en-GB" sz="2800" b="1" dirty="0">
                <a:solidFill>
                  <a:schemeClr val="accent2"/>
                </a:solidFill>
              </a:rPr>
              <a:t>Depends on Premium Tier</a:t>
            </a:r>
          </a:p>
          <a:p>
            <a:pPr marL="571500" indent="-571500">
              <a:buFont typeface="Arial" panose="020B0604020202020204" pitchFamily="34" charset="0"/>
              <a:buChar char="•"/>
            </a:pPr>
            <a:r>
              <a:rPr lang="en-GB" sz="2800" dirty="0" smtClean="0"/>
              <a:t>IOPS</a:t>
            </a:r>
            <a:r>
              <a:rPr lang="en-GB" sz="2800" dirty="0"/>
              <a:t>: Limit Per-</a:t>
            </a:r>
            <a:r>
              <a:rPr lang="en-GB" sz="2800" i="1" dirty="0"/>
              <a:t>Standard</a:t>
            </a:r>
            <a:r>
              <a:rPr lang="en-GB" sz="2800" dirty="0"/>
              <a:t> Storage Account </a:t>
            </a:r>
            <a:r>
              <a:rPr lang="en-GB" sz="2800" b="1" dirty="0">
                <a:solidFill>
                  <a:schemeClr val="accent2"/>
                </a:solidFill>
              </a:rPr>
              <a:t>- </a:t>
            </a:r>
            <a:r>
              <a:rPr lang="en-GB" sz="2800" b="1" dirty="0" smtClean="0">
                <a:solidFill>
                  <a:schemeClr val="accent2"/>
                </a:solidFill>
              </a:rPr>
              <a:t>20,000</a:t>
            </a:r>
          </a:p>
          <a:p>
            <a:pPr marL="571500" indent="-571500">
              <a:buFont typeface="Arial" panose="020B0604020202020204" pitchFamily="34" charset="0"/>
              <a:buChar char="•"/>
            </a:pPr>
            <a:r>
              <a:rPr lang="en-US" sz="2800" dirty="0" smtClean="0"/>
              <a:t>Max </a:t>
            </a:r>
            <a:r>
              <a:rPr lang="en-US" sz="2800" dirty="0"/>
              <a:t>size of a page blob </a:t>
            </a:r>
            <a:r>
              <a:rPr lang="en-GB" sz="2800" b="1" dirty="0" smtClean="0">
                <a:solidFill>
                  <a:schemeClr val="accent2"/>
                </a:solidFill>
              </a:rPr>
              <a:t>- 4095GB</a:t>
            </a:r>
            <a:endParaRPr lang="en-GB" sz="2800" dirty="0" smtClean="0"/>
          </a:p>
          <a:p>
            <a:pPr marL="571500" indent="-571500">
              <a:buFont typeface="Arial" panose="020B0604020202020204" pitchFamily="34" charset="0"/>
              <a:buChar char="•"/>
            </a:pPr>
            <a:r>
              <a:rPr lang="en-GB" sz="2800" dirty="0" smtClean="0"/>
              <a:t>Max </a:t>
            </a:r>
            <a:r>
              <a:rPr lang="en-GB" sz="2800" dirty="0"/>
              <a:t>VHDs per Storage Account</a:t>
            </a:r>
            <a:r>
              <a:rPr lang="en-GB" sz="2800" b="1" dirty="0"/>
              <a:t>: </a:t>
            </a:r>
            <a:r>
              <a:rPr lang="en-GB" sz="2800" b="1" dirty="0">
                <a:solidFill>
                  <a:schemeClr val="accent2"/>
                </a:solidFill>
              </a:rPr>
              <a:t>20,000/500 = 40 </a:t>
            </a:r>
          </a:p>
          <a:p>
            <a:pPr marL="571500" indent="-571500">
              <a:buFont typeface="Arial" panose="020B0604020202020204" pitchFamily="34" charset="0"/>
              <a:buChar char="•"/>
            </a:pPr>
            <a:r>
              <a:rPr lang="en-GB" sz="2800" b="1" dirty="0"/>
              <a:t>Hence limit is </a:t>
            </a:r>
            <a:r>
              <a:rPr lang="en-GB" sz="2800" b="1" dirty="0">
                <a:solidFill>
                  <a:schemeClr val="accent2"/>
                </a:solidFill>
              </a:rPr>
              <a:t>40 </a:t>
            </a:r>
            <a:r>
              <a:rPr lang="en-GB" sz="2800" b="1" dirty="0" smtClean="0">
                <a:solidFill>
                  <a:schemeClr val="accent2"/>
                </a:solidFill>
              </a:rPr>
              <a:t>approx. standard </a:t>
            </a:r>
            <a:r>
              <a:rPr lang="en-GB" sz="2800" b="1" dirty="0" err="1" smtClean="0">
                <a:solidFill>
                  <a:schemeClr val="accent2"/>
                </a:solidFill>
              </a:rPr>
              <a:t>vhds</a:t>
            </a:r>
            <a:endParaRPr lang="en-GB" sz="2800" b="1" dirty="0" smtClean="0">
              <a:solidFill>
                <a:schemeClr val="accent2"/>
              </a:solidFill>
            </a:endParaRPr>
          </a:p>
        </p:txBody>
      </p:sp>
      <p:pic>
        <p:nvPicPr>
          <p:cNvPr id="6" name="Picture 5"/>
          <p:cNvPicPr>
            <a:picLocks noChangeAspect="1"/>
          </p:cNvPicPr>
          <p:nvPr/>
        </p:nvPicPr>
        <p:blipFill rotWithShape="1">
          <a:blip r:embed="rId4"/>
          <a:srcRect t="2681" b="48065"/>
          <a:stretch/>
        </p:blipFill>
        <p:spPr>
          <a:xfrm>
            <a:off x="10970765" y="-108836"/>
            <a:ext cx="1912142" cy="941802"/>
          </a:xfrm>
          <a:prstGeom prst="rect">
            <a:avLst/>
          </a:prstGeom>
        </p:spPr>
      </p:pic>
      <p:sp>
        <p:nvSpPr>
          <p:cNvPr id="2" name="Rectangle 1"/>
          <p:cNvSpPr/>
          <p:nvPr/>
        </p:nvSpPr>
        <p:spPr>
          <a:xfrm>
            <a:off x="6766871" y="6234174"/>
            <a:ext cx="5587382" cy="646331"/>
          </a:xfrm>
          <a:prstGeom prst="rect">
            <a:avLst/>
          </a:prstGeom>
        </p:spPr>
        <p:txBody>
          <a:bodyPr wrap="square">
            <a:spAutoFit/>
          </a:bodyPr>
          <a:lstStyle/>
          <a:p>
            <a:r>
              <a:rPr lang="en-GB" dirty="0"/>
              <a:t>https://docs.microsoft.com/en-us/azure/storage/common/storage-scalability-targets</a:t>
            </a:r>
          </a:p>
        </p:txBody>
      </p:sp>
    </p:spTree>
    <p:extLst>
      <p:ext uri="{BB962C8B-B14F-4D97-AF65-F5344CB8AC3E}">
        <p14:creationId xmlns:p14="http://schemas.microsoft.com/office/powerpoint/2010/main" val="106932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a:t>Azure Storage – Labs </a:t>
            </a:r>
            <a:r>
              <a:rPr lang="en-GB" dirty="0" err="1"/>
              <a:t>pt</a:t>
            </a:r>
            <a:r>
              <a:rPr lang="en-GB" dirty="0"/>
              <a:t> 3</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
        <p:nvSpPr>
          <p:cNvPr id="4" name="TextBox 3"/>
          <p:cNvSpPr txBox="1"/>
          <p:nvPr/>
        </p:nvSpPr>
        <p:spPr>
          <a:xfrm>
            <a:off x="417768" y="5417481"/>
            <a:ext cx="5845767" cy="627864"/>
          </a:xfrm>
          <a:prstGeom prst="rect">
            <a:avLst/>
          </a:prstGeom>
          <a:noFill/>
        </p:spPr>
        <p:txBody>
          <a:bodyPr wrap="none" lIns="182880" tIns="146304" rIns="182880" bIns="146304" rtlCol="0">
            <a:spAutoFit/>
          </a:bodyPr>
          <a:lstStyle/>
          <a:p>
            <a:pPr>
              <a:lnSpc>
                <a:spcPct val="90000"/>
              </a:lnSpc>
              <a:spcAft>
                <a:spcPts val="600"/>
              </a:spcAft>
            </a:pPr>
            <a:r>
              <a:rPr lang="en-GB" sz="2400" i="1" dirty="0" smtClean="0">
                <a:gradFill>
                  <a:gsLst>
                    <a:gs pos="2917">
                      <a:schemeClr val="tx1"/>
                    </a:gs>
                    <a:gs pos="30000">
                      <a:schemeClr val="tx1"/>
                    </a:gs>
                  </a:gsLst>
                  <a:lin ang="5400000" scaled="0"/>
                </a:gradFill>
              </a:rPr>
              <a:t>Mapping the drives requires open ports!</a:t>
            </a:r>
            <a:endParaRPr lang="en-US" sz="2400" i="1"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26317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9"/>
            <a:ext cx="7056784" cy="3473532"/>
          </a:xfrm>
          <a:solidFill>
            <a:srgbClr val="002050">
              <a:alpha val="75000"/>
            </a:srgbClr>
          </a:solidFill>
        </p:spPr>
        <p:txBody>
          <a:bodyPr vert="horz" wrap="square" lIns="146304" tIns="91440" rIns="146304" bIns="91440" rtlCol="0" anchor="t" anchorCtr="0">
            <a:noAutofit/>
          </a:bodyPr>
          <a:lstStyle/>
          <a:p>
            <a:r>
              <a:rPr lang="en-GB" sz="5400" dirty="0">
                <a:latin typeface="Segoe UI Light" panose="020B0502040204020203" pitchFamily="34" charset="0"/>
                <a:cs typeface="Segoe UI Light" panose="020B0502040204020203" pitchFamily="34" charset="0"/>
              </a:rPr>
              <a:t>Compute 101</a:t>
            </a:r>
            <a:r>
              <a:rPr lang="en-GB" sz="4400" dirty="0">
                <a:solidFill>
                  <a:schemeClr val="tx1"/>
                </a:solidFill>
              </a:rPr>
              <a:t/>
            </a:r>
            <a:br>
              <a:rPr lang="en-GB" sz="4400" dirty="0">
                <a:solidFill>
                  <a:schemeClr val="tx1"/>
                </a:solidFill>
              </a:rPr>
            </a:br>
            <a:r>
              <a:rPr lang="en-GB" sz="4000" dirty="0" smtClean="0">
                <a:solidFill>
                  <a:schemeClr val="tx1"/>
                </a:solidFill>
              </a:rPr>
              <a:t>- </a:t>
            </a:r>
            <a:r>
              <a:rPr lang="en-GB" sz="4000" dirty="0">
                <a:solidFill>
                  <a:schemeClr val="tx1"/>
                </a:solidFill>
              </a:rPr>
              <a:t>Stateless vs Stateful workloads</a:t>
            </a:r>
            <a:br>
              <a:rPr lang="en-GB" sz="4000" dirty="0">
                <a:solidFill>
                  <a:schemeClr val="tx1"/>
                </a:solidFill>
              </a:rPr>
            </a:br>
            <a:r>
              <a:rPr lang="en-GB" sz="4000" dirty="0">
                <a:solidFill>
                  <a:schemeClr val="tx1"/>
                </a:solidFill>
              </a:rPr>
              <a:t>- Types of </a:t>
            </a:r>
            <a:r>
              <a:rPr lang="en-GB" sz="4000" dirty="0" smtClean="0">
                <a:solidFill>
                  <a:schemeClr val="tx1"/>
                </a:solidFill>
              </a:rPr>
              <a:t>compute </a:t>
            </a:r>
            <a:r>
              <a:rPr lang="en-GB" sz="2400" dirty="0" smtClean="0">
                <a:solidFill>
                  <a:schemeClr val="tx1"/>
                </a:solidFill>
              </a:rPr>
              <a:t>(VMs, VM </a:t>
            </a:r>
            <a:r>
              <a:rPr lang="en-GB" sz="2400" dirty="0" err="1" smtClean="0">
                <a:solidFill>
                  <a:schemeClr val="tx1"/>
                </a:solidFill>
              </a:rPr>
              <a:t>Scalesets</a:t>
            </a:r>
            <a:r>
              <a:rPr lang="en-GB" sz="2400" dirty="0" smtClean="0">
                <a:solidFill>
                  <a:schemeClr val="tx1"/>
                </a:solidFill>
              </a:rPr>
              <a:t>)</a:t>
            </a:r>
            <a:r>
              <a:rPr lang="en-GB" sz="4000" dirty="0">
                <a:solidFill>
                  <a:schemeClr val="tx1"/>
                </a:solidFill>
              </a:rPr>
              <a:t/>
            </a:r>
            <a:br>
              <a:rPr lang="en-GB" sz="4000" dirty="0">
                <a:solidFill>
                  <a:schemeClr val="tx1"/>
                </a:solidFill>
              </a:rPr>
            </a:br>
            <a:r>
              <a:rPr lang="en-GB" sz="4000" dirty="0">
                <a:solidFill>
                  <a:schemeClr val="tx1"/>
                </a:solidFill>
              </a:rPr>
              <a:t>- </a:t>
            </a:r>
            <a:r>
              <a:rPr lang="en-GB" sz="4000" dirty="0" smtClean="0">
                <a:solidFill>
                  <a:schemeClr val="tx1"/>
                </a:solidFill>
              </a:rPr>
              <a:t>Images </a:t>
            </a:r>
            <a:r>
              <a:rPr lang="en-GB" sz="2400" dirty="0" smtClean="0">
                <a:solidFill>
                  <a:schemeClr val="tx1"/>
                </a:solidFill>
              </a:rPr>
              <a:t>(Gold, Recipe based)</a:t>
            </a:r>
            <a:r>
              <a:rPr lang="en-GB" sz="4000" dirty="0">
                <a:solidFill>
                  <a:schemeClr val="tx1"/>
                </a:solidFill>
              </a:rPr>
              <a:t/>
            </a:r>
            <a:br>
              <a:rPr lang="en-GB" sz="4000" dirty="0">
                <a:solidFill>
                  <a:schemeClr val="tx1"/>
                </a:solidFill>
              </a:rPr>
            </a:br>
            <a:r>
              <a:rPr lang="en-GB" sz="4000" dirty="0">
                <a:solidFill>
                  <a:schemeClr val="tx1"/>
                </a:solidFill>
              </a:rPr>
              <a:t>- Instance </a:t>
            </a:r>
            <a:r>
              <a:rPr lang="en-GB" sz="4000" dirty="0" smtClean="0">
                <a:solidFill>
                  <a:schemeClr val="tx1"/>
                </a:solidFill>
              </a:rPr>
              <a:t>Types</a:t>
            </a: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923405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Rectangle 3"/>
          <p:cNvSpPr/>
          <p:nvPr/>
        </p:nvSpPr>
        <p:spPr>
          <a:xfrm>
            <a:off x="1466614" y="1543979"/>
            <a:ext cx="446890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General purpose</a:t>
            </a:r>
          </a:p>
        </p:txBody>
      </p:sp>
      <p:sp>
        <p:nvSpPr>
          <p:cNvPr id="5" name="Arrow: Chevron 4"/>
          <p:cNvSpPr/>
          <p:nvPr/>
        </p:nvSpPr>
        <p:spPr>
          <a:xfrm>
            <a:off x="5300776" y="1543979"/>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6" name="Rectangle 5"/>
          <p:cNvSpPr/>
          <p:nvPr/>
        </p:nvSpPr>
        <p:spPr>
          <a:xfrm>
            <a:off x="6290245" y="1553046"/>
            <a:ext cx="4468903"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smtClean="0">
                <a:latin typeface="Segoe UI Light" panose="020B0502040204020203" pitchFamily="34" charset="0"/>
                <a:cs typeface="Segoe UI Light" panose="020B0502040204020203" pitchFamily="34" charset="0"/>
              </a:rPr>
              <a:t>B, </a:t>
            </a:r>
            <a:r>
              <a:rPr lang="en-US" sz="1836" dirty="0">
                <a:latin typeface="Segoe UI Light" panose="020B0502040204020203" pitchFamily="34" charset="0"/>
                <a:cs typeface="Segoe UI Light" panose="020B0502040204020203" pitchFamily="34" charset="0"/>
              </a:rPr>
              <a:t>Dsv3, Dv3, DSv2, Dv2, DS, D, Av2, A0-7</a:t>
            </a:r>
            <a:endParaRPr lang="en-GB" sz="1836" dirty="0">
              <a:latin typeface="Segoe UI Light" panose="020B0502040204020203" pitchFamily="34" charset="0"/>
              <a:cs typeface="Segoe UI Light" panose="020B0502040204020203" pitchFamily="34" charset="0"/>
            </a:endParaRPr>
          </a:p>
        </p:txBody>
      </p:sp>
      <p:sp>
        <p:nvSpPr>
          <p:cNvPr id="7" name="Rectangle 6"/>
          <p:cNvSpPr/>
          <p:nvPr/>
        </p:nvSpPr>
        <p:spPr>
          <a:xfrm>
            <a:off x="1466614" y="2192051"/>
            <a:ext cx="446890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Compute optimized</a:t>
            </a:r>
          </a:p>
        </p:txBody>
      </p:sp>
      <p:sp>
        <p:nvSpPr>
          <p:cNvPr id="8" name="Arrow: Chevron 7"/>
          <p:cNvSpPr/>
          <p:nvPr/>
        </p:nvSpPr>
        <p:spPr>
          <a:xfrm>
            <a:off x="5300776" y="2192051"/>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9" name="Rectangle 8"/>
          <p:cNvSpPr/>
          <p:nvPr/>
        </p:nvSpPr>
        <p:spPr>
          <a:xfrm>
            <a:off x="6290245" y="2201118"/>
            <a:ext cx="4468903"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smtClean="0">
                <a:latin typeface="Segoe UI Light" panose="020B0502040204020203" pitchFamily="34" charset="0"/>
                <a:cs typeface="Segoe UI Light" panose="020B0502040204020203" pitchFamily="34" charset="0"/>
              </a:rPr>
              <a:t>Fsv2, Fs</a:t>
            </a:r>
            <a:r>
              <a:rPr lang="en-GB" sz="1836" dirty="0">
                <a:latin typeface="Segoe UI Light" panose="020B0502040204020203" pitchFamily="34" charset="0"/>
                <a:cs typeface="Segoe UI Light" panose="020B0502040204020203" pitchFamily="34" charset="0"/>
              </a:rPr>
              <a:t>, F</a:t>
            </a:r>
          </a:p>
        </p:txBody>
      </p:sp>
      <p:sp>
        <p:nvSpPr>
          <p:cNvPr id="10" name="Rectangle 9"/>
          <p:cNvSpPr/>
          <p:nvPr/>
        </p:nvSpPr>
        <p:spPr>
          <a:xfrm>
            <a:off x="1466614" y="2840123"/>
            <a:ext cx="446890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 optimized</a:t>
            </a:r>
          </a:p>
        </p:txBody>
      </p:sp>
      <p:sp>
        <p:nvSpPr>
          <p:cNvPr id="11" name="Arrow: Chevron 10"/>
          <p:cNvSpPr/>
          <p:nvPr/>
        </p:nvSpPr>
        <p:spPr>
          <a:xfrm>
            <a:off x="5300776" y="2840123"/>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2" name="Rectangle 11"/>
          <p:cNvSpPr/>
          <p:nvPr/>
        </p:nvSpPr>
        <p:spPr>
          <a:xfrm>
            <a:off x="6290245" y="2849190"/>
            <a:ext cx="4468903"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Esv3, Ev3, M, GS, G, DSv2, DS, Dv2, D</a:t>
            </a:r>
          </a:p>
        </p:txBody>
      </p:sp>
      <p:sp>
        <p:nvSpPr>
          <p:cNvPr id="13" name="Rectangle 12"/>
          <p:cNvSpPr/>
          <p:nvPr/>
        </p:nvSpPr>
        <p:spPr>
          <a:xfrm>
            <a:off x="1466614" y="3488195"/>
            <a:ext cx="446890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Storage optimized</a:t>
            </a:r>
          </a:p>
        </p:txBody>
      </p:sp>
      <p:sp>
        <p:nvSpPr>
          <p:cNvPr id="14" name="Arrow: Chevron 13"/>
          <p:cNvSpPr/>
          <p:nvPr/>
        </p:nvSpPr>
        <p:spPr>
          <a:xfrm>
            <a:off x="5300776" y="3488195"/>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5" name="Rectangle 14"/>
          <p:cNvSpPr/>
          <p:nvPr/>
        </p:nvSpPr>
        <p:spPr>
          <a:xfrm>
            <a:off x="6290245" y="3497262"/>
            <a:ext cx="4468903"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Ls</a:t>
            </a:r>
          </a:p>
        </p:txBody>
      </p:sp>
      <p:sp>
        <p:nvSpPr>
          <p:cNvPr id="19" name="Rectangle 18"/>
          <p:cNvSpPr/>
          <p:nvPr/>
        </p:nvSpPr>
        <p:spPr>
          <a:xfrm>
            <a:off x="1466614" y="4136267"/>
            <a:ext cx="446890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0" name="Arrow: Chevron 19"/>
          <p:cNvSpPr/>
          <p:nvPr/>
        </p:nvSpPr>
        <p:spPr>
          <a:xfrm>
            <a:off x="5300776" y="4136267"/>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21" name="Rectangle 20"/>
          <p:cNvSpPr/>
          <p:nvPr/>
        </p:nvSpPr>
        <p:spPr>
          <a:xfrm>
            <a:off x="6290245" y="4145334"/>
            <a:ext cx="4468903"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NV, </a:t>
            </a:r>
            <a:r>
              <a:rPr lang="en-GB" sz="1836" dirty="0" smtClean="0">
                <a:latin typeface="Segoe UI Light" panose="020B0502040204020203" pitchFamily="34" charset="0"/>
                <a:cs typeface="Segoe UI Light" panose="020B0502040204020203" pitchFamily="34" charset="0"/>
              </a:rPr>
              <a:t>NC, NCv2, NCv3, ND</a:t>
            </a:r>
            <a:endParaRPr lang="en-GB" sz="1836" dirty="0">
              <a:latin typeface="Segoe UI Light" panose="020B0502040204020203" pitchFamily="34" charset="0"/>
              <a:cs typeface="Segoe UI Light" panose="020B0502040204020203" pitchFamily="34" charset="0"/>
            </a:endParaRPr>
          </a:p>
        </p:txBody>
      </p:sp>
      <p:sp>
        <p:nvSpPr>
          <p:cNvPr id="22" name="Rectangle 21"/>
          <p:cNvSpPr/>
          <p:nvPr/>
        </p:nvSpPr>
        <p:spPr>
          <a:xfrm>
            <a:off x="1466614" y="4784339"/>
            <a:ext cx="446890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performance compute</a:t>
            </a:r>
          </a:p>
        </p:txBody>
      </p:sp>
      <p:sp>
        <p:nvSpPr>
          <p:cNvPr id="23" name="Arrow: Chevron 22"/>
          <p:cNvSpPr/>
          <p:nvPr/>
        </p:nvSpPr>
        <p:spPr>
          <a:xfrm>
            <a:off x="5300776" y="4784339"/>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24" name="Rectangle 23"/>
          <p:cNvSpPr/>
          <p:nvPr/>
        </p:nvSpPr>
        <p:spPr>
          <a:xfrm>
            <a:off x="6290245" y="4793406"/>
            <a:ext cx="4468903"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 A8-11</a:t>
            </a:r>
          </a:p>
        </p:txBody>
      </p:sp>
      <p:sp>
        <p:nvSpPr>
          <p:cNvPr id="28" name="Rectangle 27"/>
          <p:cNvSpPr/>
          <p:nvPr/>
        </p:nvSpPr>
        <p:spPr>
          <a:xfrm>
            <a:off x="882" y="-1"/>
            <a:ext cx="12434711" cy="800485"/>
          </a:xfrm>
          <a:prstGeom prst="rect">
            <a:avLst/>
          </a:prstGeom>
          <a:solidFill>
            <a:srgbClr val="006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In summary, your VM ready reckoner</a:t>
            </a:r>
          </a:p>
        </p:txBody>
      </p:sp>
      <p:grpSp>
        <p:nvGrpSpPr>
          <p:cNvPr id="29" name="Group 28"/>
          <p:cNvGrpSpPr/>
          <p:nvPr/>
        </p:nvGrpSpPr>
        <p:grpSpPr>
          <a:xfrm>
            <a:off x="11056739" y="-57343"/>
            <a:ext cx="1426194" cy="962317"/>
            <a:chOff x="8810625" y="4865688"/>
            <a:chExt cx="3836988" cy="2559050"/>
          </a:xfrm>
        </p:grpSpPr>
        <p:sp>
          <p:nvSpPr>
            <p:cNvPr id="30"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2"/>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9"/>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50"/>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
        <p:nvSpPr>
          <p:cNvPr id="58" name="Rectangle 57"/>
          <p:cNvSpPr/>
          <p:nvPr/>
        </p:nvSpPr>
        <p:spPr>
          <a:xfrm>
            <a:off x="1463409" y="5417481"/>
            <a:ext cx="446890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smtClean="0">
                <a:latin typeface="Segoe UI Light" panose="020B0502040204020203" pitchFamily="34" charset="0"/>
                <a:cs typeface="Segoe UI Light" panose="020B0502040204020203" pitchFamily="34" charset="0"/>
              </a:rPr>
              <a:t>Coming soon…</a:t>
            </a:r>
            <a:endParaRPr lang="en-GB" sz="1836" dirty="0">
              <a:latin typeface="Segoe UI Light" panose="020B0502040204020203" pitchFamily="34" charset="0"/>
              <a:cs typeface="Segoe UI Light" panose="020B0502040204020203" pitchFamily="34" charset="0"/>
            </a:endParaRPr>
          </a:p>
        </p:txBody>
      </p:sp>
      <p:sp>
        <p:nvSpPr>
          <p:cNvPr id="59" name="Arrow: Chevron 22"/>
          <p:cNvSpPr/>
          <p:nvPr/>
        </p:nvSpPr>
        <p:spPr>
          <a:xfrm>
            <a:off x="5297571" y="5417481"/>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60" name="Rectangle 59"/>
          <p:cNvSpPr/>
          <p:nvPr/>
        </p:nvSpPr>
        <p:spPr>
          <a:xfrm>
            <a:off x="6287040" y="5426548"/>
            <a:ext cx="4468903"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latin typeface="Segoe UI Light" panose="020B0502040204020203" pitchFamily="34" charset="0"/>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0900800" y="1491480"/>
              <a:ext cx="360" cy="360"/>
            </p14:xfrm>
          </p:contentPart>
        </mc:Choice>
        <mc:Fallback xmlns="">
          <p:pic>
            <p:nvPicPr>
              <p:cNvPr id="2" name="Ink 1"/>
              <p:cNvPicPr/>
              <p:nvPr/>
            </p:nvPicPr>
            <p:blipFill>
              <a:blip r:embed="rId6"/>
              <a:stretch>
                <a:fillRect/>
              </a:stretch>
            </p:blipFill>
            <p:spPr>
              <a:xfrm>
                <a:off x="10894680" y="1485360"/>
                <a:ext cx="12600" cy="12600"/>
              </a:xfrm>
              <a:prstGeom prst="rect">
                <a:avLst/>
              </a:prstGeom>
            </p:spPr>
          </p:pic>
        </mc:Fallback>
      </mc:AlternateContent>
      <p:pic>
        <p:nvPicPr>
          <p:cNvPr id="5128" name="Picture 8"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8384" y="5458889"/>
            <a:ext cx="479252" cy="44650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5154" y="5441478"/>
            <a:ext cx="425701" cy="42963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8114266" y="5465060"/>
            <a:ext cx="440332" cy="44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740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804431" y="31992"/>
            <a:ext cx="11841029" cy="6880506"/>
          </a:xfrm>
          <a:prstGeom prst="rect">
            <a:avLst/>
          </a:prstGeom>
        </p:spPr>
      </p:pic>
      <p:sp>
        <p:nvSpPr>
          <p:cNvPr id="2" name="Title 1"/>
          <p:cNvSpPr>
            <a:spLocks noGrp="1"/>
          </p:cNvSpPr>
          <p:nvPr>
            <p:ph type="title"/>
          </p:nvPr>
        </p:nvSpPr>
        <p:spPr>
          <a:xfrm>
            <a:off x="366141" y="936970"/>
            <a:ext cx="7331101" cy="4700091"/>
          </a:xfrm>
          <a:solidFill>
            <a:srgbClr val="002050">
              <a:alpha val="75000"/>
            </a:srgbClr>
          </a:solidFill>
        </p:spPr>
        <p:txBody>
          <a:bodyPr vert="horz" wrap="square" lIns="146304" tIns="91440" rIns="146304" bIns="91440" rtlCol="0" anchor="t" anchorCtr="0">
            <a:noAutofit/>
          </a:bodyPr>
          <a:lstStyle/>
          <a:p>
            <a:r>
              <a:rPr lang="en-GB" sz="5400" dirty="0">
                <a:latin typeface="Segoe UI Light" panose="020B0502040204020203" pitchFamily="34" charset="0"/>
                <a:cs typeface="Segoe UI Light" panose="020B0502040204020203" pitchFamily="34" charset="0"/>
              </a:rPr>
              <a:t>Virtual Machine Extensions</a:t>
            </a:r>
            <a:br>
              <a:rPr lang="en-GB" sz="5400" dirty="0">
                <a:latin typeface="Segoe UI Light" panose="020B0502040204020203" pitchFamily="34" charset="0"/>
                <a:cs typeface="Segoe UI Light" panose="020B0502040204020203" pitchFamily="34" charset="0"/>
              </a:rPr>
            </a:b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8268578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a:t>Azure Compute – Labs </a:t>
            </a:r>
            <a:r>
              <a:rPr lang="en-GB" dirty="0" err="1"/>
              <a:t>pt</a:t>
            </a:r>
            <a:r>
              <a:rPr lang="en-GB" dirty="0"/>
              <a:t> 4</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1618020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65" name="Picture 64"/>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479412" cy="5210873"/>
          </a:xfrm>
          <a:solidFill>
            <a:srgbClr val="002050">
              <a:alpha val="75000"/>
            </a:srgbClr>
          </a:solidFill>
        </p:spPr>
        <p:txBody>
          <a:bodyPr vert="horz" wrap="square" lIns="146304" tIns="91440" rIns="146304" bIns="91440" rtlCol="0" anchor="t" anchorCtr="0">
            <a:noAutofit/>
          </a:bodyPr>
          <a:lstStyle/>
          <a:p>
            <a:r>
              <a:rPr lang="en-GB" sz="8800" b="1" dirty="0">
                <a:latin typeface="Segoe UI Light" panose="020B0502040204020203" pitchFamily="34" charset="0"/>
                <a:cs typeface="Segoe UI Light" panose="020B0502040204020203" pitchFamily="34" charset="0"/>
              </a:rPr>
              <a:t>Let’s do it ! </a:t>
            </a:r>
            <a:r>
              <a:rPr lang="en-GB" sz="4400" dirty="0">
                <a:latin typeface="Segoe UI Light" panose="020B0502040204020203" pitchFamily="34" charset="0"/>
                <a:cs typeface="Segoe UI Light" panose="020B0502040204020203" pitchFamily="34" charset="0"/>
              </a:rPr>
              <a:t/>
            </a: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Manually Deploying Your App on Azure</a:t>
            </a: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8110065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056784" cy="4700091"/>
          </a:xfrm>
          <a:solidFill>
            <a:srgbClr val="002050">
              <a:alpha val="75000"/>
            </a:srgbClr>
          </a:solidFill>
        </p:spPr>
        <p:txBody>
          <a:bodyPr vert="horz" wrap="square" lIns="146304" tIns="91440" rIns="146304" bIns="91440" rtlCol="0" anchor="t" anchorCtr="0">
            <a:noAutofit/>
          </a:bodyPr>
          <a:lstStyle/>
          <a:p>
            <a:r>
              <a:rPr lang="en-GB" sz="6600" dirty="0">
                <a:solidFill>
                  <a:schemeClr val="tx1"/>
                </a:solidFill>
              </a:rPr>
              <a:t>Introduction and Housekeeping</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r>
              <a:rPr lang="en-US" sz="4400" dirty="0" smtClean="0">
                <a:solidFill>
                  <a:schemeClr val="tx1"/>
                </a:solidFill>
              </a:rPr>
              <a:t>Welcome</a:t>
            </a:r>
            <a:endParaRPr lang="en-US" sz="4400"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3581446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5813217" cy="4700091"/>
          </a:xfrm>
          <a:solidFill>
            <a:srgbClr val="002050">
              <a:alpha val="75000"/>
            </a:srgbClr>
          </a:solidFill>
        </p:spPr>
        <p:txBody>
          <a:bodyPr vert="horz" wrap="square" lIns="146304" tIns="91440" rIns="146304" bIns="91440" rtlCol="0" anchor="t" anchorCtr="0">
            <a:noAutofit/>
          </a:bodyPr>
          <a:lstStyle/>
          <a:p>
            <a:r>
              <a:rPr lang="en-GB" sz="8800" dirty="0">
                <a:latin typeface="Segoe UI Light" panose="020B0502040204020203" pitchFamily="34" charset="0"/>
                <a:cs typeface="Segoe UI Light" panose="020B0502040204020203" pitchFamily="34" charset="0"/>
              </a:rPr>
              <a:t/>
            </a:r>
            <a:br>
              <a:rPr lang="en-GB" sz="8800" dirty="0">
                <a:latin typeface="Segoe UI Light" panose="020B0502040204020203" pitchFamily="34" charset="0"/>
                <a:cs typeface="Segoe UI Light" panose="020B0502040204020203" pitchFamily="34" charset="0"/>
              </a:rPr>
            </a:br>
            <a:r>
              <a:rPr lang="en-GB" sz="8800" dirty="0">
                <a:latin typeface="Segoe UI Light" panose="020B0502040204020203" pitchFamily="34" charset="0"/>
                <a:cs typeface="Segoe UI Light" panose="020B0502040204020203" pitchFamily="34" charset="0"/>
              </a:rPr>
              <a:t>  </a:t>
            </a:r>
            <a:r>
              <a:rPr lang="en-GB" sz="13800" dirty="0">
                <a:latin typeface="Segoe UI Light" panose="020B0502040204020203" pitchFamily="34" charset="0"/>
                <a:cs typeface="Segoe UI Light" panose="020B0502040204020203" pitchFamily="34" charset="0"/>
              </a:rPr>
              <a:t>Day 2  </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8549651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6540" y="832966"/>
            <a:ext cx="8229535" cy="1837298"/>
          </a:xfrm>
        </p:spPr>
        <p:txBody>
          <a:bodyPr/>
          <a:lstStyle/>
          <a:p>
            <a:r>
              <a:rPr lang="en-GB" dirty="0">
                <a:solidFill>
                  <a:schemeClr val="tx1"/>
                </a:solidFill>
              </a:rPr>
              <a:t>Day 2 Agenda</a:t>
            </a:r>
          </a:p>
        </p:txBody>
      </p:sp>
      <p:sp>
        <p:nvSpPr>
          <p:cNvPr id="2" name="Text Placeholder 1"/>
          <p:cNvSpPr>
            <a:spLocks noGrp="1"/>
          </p:cNvSpPr>
          <p:nvPr>
            <p:ph type="body" sz="quarter" idx="12"/>
          </p:nvPr>
        </p:nvSpPr>
        <p:spPr>
          <a:xfrm>
            <a:off x="276540" y="1913087"/>
            <a:ext cx="11414305" cy="4144468"/>
          </a:xfrm>
        </p:spPr>
        <p:txBody>
          <a:bodyPr/>
          <a:lstStyle/>
          <a:p>
            <a:r>
              <a:rPr lang="en-GB" sz="2600" dirty="0"/>
              <a:t>Let’s take your infrastructure and application scripts and use the platform and DevOps features of Azure to accelerate your deployments.</a:t>
            </a:r>
          </a:p>
          <a:p>
            <a:endParaRPr lang="en-GB" sz="2600" b="1" dirty="0"/>
          </a:p>
          <a:p>
            <a:r>
              <a:rPr lang="en-GB" sz="2600" b="1" dirty="0"/>
              <a:t>Theory: </a:t>
            </a:r>
          </a:p>
          <a:p>
            <a:r>
              <a:rPr lang="en-GB" sz="2600" dirty="0"/>
              <a:t>Azure Resource Manager</a:t>
            </a:r>
          </a:p>
          <a:p>
            <a:r>
              <a:rPr lang="en-GB" sz="2600" dirty="0"/>
              <a:t>Azure Resource Group Templates</a:t>
            </a:r>
          </a:p>
          <a:p>
            <a:r>
              <a:rPr lang="en-GB" sz="2600" b="1" dirty="0"/>
              <a:t>Desired State Configuration and VM Extensions</a:t>
            </a:r>
          </a:p>
          <a:p>
            <a:endParaRPr lang="en-GB" sz="2600" b="1" dirty="0"/>
          </a:p>
          <a:p>
            <a:r>
              <a:rPr lang="en-GB" sz="2600" b="1" dirty="0"/>
              <a:t>Practical: </a:t>
            </a:r>
            <a:r>
              <a:rPr lang="en-GB" sz="2600" dirty="0"/>
              <a:t>Let’s automate your workload deployment.</a:t>
            </a:r>
          </a:p>
          <a:p>
            <a:endParaRPr lang="en-GB" sz="2400" dirty="0"/>
          </a:p>
          <a:p>
            <a:endParaRPr lang="en-GB"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5592176"/>
            <a:ext cx="2011658" cy="373940"/>
          </a:xfrm>
          <a:prstGeom prst="rect">
            <a:avLst/>
          </a:prstGeom>
        </p:spPr>
      </p:pic>
    </p:spTree>
    <p:extLst>
      <p:ext uri="{BB962C8B-B14F-4D97-AF65-F5344CB8AC3E}">
        <p14:creationId xmlns:p14="http://schemas.microsoft.com/office/powerpoint/2010/main" val="4050070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04431" y="31992"/>
            <a:ext cx="11841029" cy="6880506"/>
          </a:xfrm>
          <a:prstGeom prst="rect">
            <a:avLst/>
          </a:prstGeom>
        </p:spPr>
      </p:pic>
      <p:sp>
        <p:nvSpPr>
          <p:cNvPr id="2" name="Title 1"/>
          <p:cNvSpPr>
            <a:spLocks noGrp="1"/>
          </p:cNvSpPr>
          <p:nvPr>
            <p:ph type="title"/>
          </p:nvPr>
        </p:nvSpPr>
        <p:spPr>
          <a:xfrm>
            <a:off x="313581" y="1120998"/>
            <a:ext cx="7056784" cy="5210873"/>
          </a:xfrm>
          <a:solidFill>
            <a:srgbClr val="002050">
              <a:alpha val="75000"/>
            </a:srgbClr>
          </a:solidFill>
        </p:spPr>
        <p:txBody>
          <a:bodyPr vert="horz" wrap="square" lIns="146304" tIns="91440" rIns="146304" bIns="91440" rtlCol="0" anchor="t" anchorCtr="0">
            <a:noAutofit/>
          </a:bodyPr>
          <a:lstStyle/>
          <a:p>
            <a:r>
              <a:rPr lang="en-GB" sz="6600" dirty="0">
                <a:latin typeface="Segoe UI Light" panose="020B0502040204020203" pitchFamily="34" charset="0"/>
                <a:cs typeface="Segoe UI Light" panose="020B0502040204020203" pitchFamily="34" charset="0"/>
              </a:rPr>
              <a:t>Azure Resource Manager and Resource Group Templates</a:t>
            </a:r>
            <a:endParaRPr lang="en-US" sz="4400" dirty="0">
              <a:solidFill>
                <a:schemeClr val="tx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356321302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2070012" cy="4955203"/>
          </a:xfrm>
        </p:spPr>
        <p:txBody>
          <a:bodyPr vert="horz" wrap="square" lIns="146304" tIns="91440" rIns="146304" bIns="91440" rtlCol="0">
            <a:spAutoFit/>
          </a:bodyPr>
          <a:lstStyle/>
          <a:p>
            <a:pPr marL="0" indent="0">
              <a:buNone/>
            </a:pPr>
            <a:endParaRPr lang="en-US" sz="2000" dirty="0">
              <a:gradFill>
                <a:gsLst>
                  <a:gs pos="1250">
                    <a:schemeClr val="tx2"/>
                  </a:gs>
                  <a:gs pos="99000">
                    <a:schemeClr val="tx2"/>
                  </a:gs>
                </a:gsLst>
                <a:lin ang="5400000" scaled="0"/>
              </a:gradFill>
              <a:latin typeface="+mn-lt"/>
            </a:endParaRPr>
          </a:p>
          <a:p>
            <a:pPr marL="0" indent="0">
              <a:buNone/>
            </a:pPr>
            <a:r>
              <a:rPr lang="en-US" sz="2000" dirty="0">
                <a:gradFill>
                  <a:gsLst>
                    <a:gs pos="1250">
                      <a:schemeClr val="tx2"/>
                    </a:gs>
                    <a:gs pos="99000">
                      <a:schemeClr val="tx2"/>
                    </a:gs>
                  </a:gsLst>
                  <a:lin ang="5400000" scaled="0"/>
                </a:gradFill>
                <a:latin typeface="+mn-lt"/>
              </a:rPr>
              <a:t>Azure Resource Manager enables you to work with the resources in your solution as a group. You can deploy, update or delete all of the resources for your solution in a single, coordinated operation.</a:t>
            </a:r>
          </a:p>
          <a:p>
            <a:pPr marL="0" indent="0">
              <a:buNone/>
            </a:pPr>
            <a:endParaRPr lang="en-US" sz="2000" dirty="0">
              <a:gradFill>
                <a:gsLst>
                  <a:gs pos="1250">
                    <a:schemeClr val="tx2"/>
                  </a:gs>
                  <a:gs pos="99000">
                    <a:schemeClr val="tx2"/>
                  </a:gs>
                </a:gsLst>
                <a:lin ang="5400000" scaled="0"/>
              </a:gradFill>
              <a:latin typeface="+mn-lt"/>
            </a:endParaRPr>
          </a:p>
          <a:p>
            <a:pPr marL="0" indent="0">
              <a:buNone/>
            </a:pPr>
            <a:r>
              <a:rPr lang="en-GB" sz="2000" dirty="0">
                <a:gradFill>
                  <a:gsLst>
                    <a:gs pos="1250">
                      <a:schemeClr val="tx2"/>
                    </a:gs>
                    <a:gs pos="99000">
                      <a:schemeClr val="tx2"/>
                    </a:gs>
                  </a:gsLst>
                  <a:lin ang="5400000" scaled="0"/>
                </a:gradFill>
                <a:latin typeface="+mn-lt"/>
              </a:rPr>
              <a:t>You can repeatedly deploy your application throughout the app lifecycle and have confidence your resources are deployed in a consistent state.</a:t>
            </a:r>
          </a:p>
          <a:p>
            <a:pPr marL="0" indent="0">
              <a:buNone/>
            </a:pPr>
            <a:endParaRPr lang="en-GB" sz="2000" dirty="0">
              <a:gradFill>
                <a:gsLst>
                  <a:gs pos="1250">
                    <a:schemeClr val="tx2"/>
                  </a:gs>
                  <a:gs pos="99000">
                    <a:schemeClr val="tx2"/>
                  </a:gs>
                </a:gsLst>
                <a:lin ang="5400000" scaled="0"/>
              </a:gradFill>
              <a:latin typeface="+mn-lt"/>
            </a:endParaRPr>
          </a:p>
          <a:p>
            <a:pPr marL="0" indent="0">
              <a:buNone/>
            </a:pPr>
            <a:r>
              <a:rPr lang="en-GB" sz="2000" dirty="0">
                <a:gradFill>
                  <a:gsLst>
                    <a:gs pos="1250">
                      <a:schemeClr val="tx2"/>
                    </a:gs>
                    <a:gs pos="99000">
                      <a:schemeClr val="tx2"/>
                    </a:gs>
                  </a:gsLst>
                  <a:lin ang="5400000" scaled="0"/>
                </a:gradFill>
                <a:latin typeface="+mn-lt"/>
              </a:rPr>
              <a:t>You can use declarative templates to define your deployment and you can define the dependencies between resources so they are deployed in the correct order.</a:t>
            </a:r>
          </a:p>
          <a:p>
            <a:pPr marL="0" indent="0">
              <a:buNone/>
            </a:pPr>
            <a:endParaRPr lang="en-GB" sz="2000" dirty="0">
              <a:gradFill>
                <a:gsLst>
                  <a:gs pos="1250">
                    <a:schemeClr val="tx2"/>
                  </a:gs>
                  <a:gs pos="99000">
                    <a:schemeClr val="tx2"/>
                  </a:gs>
                </a:gsLst>
                <a:lin ang="5400000" scaled="0"/>
              </a:gradFill>
              <a:latin typeface="+mn-lt"/>
            </a:endParaRPr>
          </a:p>
          <a:p>
            <a:pPr marL="0" indent="0">
              <a:buNone/>
            </a:pPr>
            <a:r>
              <a:rPr lang="en-GB" sz="2000" dirty="0">
                <a:gradFill>
                  <a:gsLst>
                    <a:gs pos="1250">
                      <a:schemeClr val="tx2"/>
                    </a:gs>
                    <a:gs pos="99000">
                      <a:schemeClr val="tx2"/>
                    </a:gs>
                  </a:gsLst>
                  <a:lin ang="5400000" scaled="0"/>
                </a:gradFill>
                <a:latin typeface="+mn-lt"/>
              </a:rPr>
              <a:t>You can apply access control to all resources in your resource group because Role-Based Access Control (RBAC) is natively integrated into the management platform.</a:t>
            </a:r>
          </a:p>
          <a:p>
            <a:pPr marL="0" indent="0">
              <a:buNone/>
            </a:pPr>
            <a:endParaRPr lang="en-GB" sz="2000" dirty="0">
              <a:gradFill>
                <a:gsLst>
                  <a:gs pos="1250">
                    <a:schemeClr val="tx2"/>
                  </a:gs>
                  <a:gs pos="99000">
                    <a:schemeClr val="tx2"/>
                  </a:gs>
                </a:gsLst>
                <a:lin ang="5400000" scaled="0"/>
              </a:gradFill>
              <a:latin typeface="+mn-lt"/>
            </a:endParaRPr>
          </a:p>
          <a:p>
            <a:pPr marL="0" indent="0">
              <a:buNone/>
            </a:pPr>
            <a:r>
              <a:rPr lang="en-GB" sz="2000" dirty="0">
                <a:gradFill>
                  <a:gsLst>
                    <a:gs pos="1250">
                      <a:schemeClr val="tx2"/>
                    </a:gs>
                    <a:gs pos="99000">
                      <a:schemeClr val="tx2"/>
                    </a:gs>
                  </a:gsLst>
                  <a:lin ang="5400000" scaled="0"/>
                </a:gradFill>
                <a:latin typeface="+mn-lt"/>
              </a:rPr>
              <a:t>You can apply tags to resources to logically organize all of the resources </a:t>
            </a:r>
          </a:p>
          <a:p>
            <a:pPr marL="0" indent="0">
              <a:buNone/>
            </a:pPr>
            <a:r>
              <a:rPr lang="en-GB" sz="2000" dirty="0">
                <a:gradFill>
                  <a:gsLst>
                    <a:gs pos="1250">
                      <a:schemeClr val="tx2"/>
                    </a:gs>
                    <a:gs pos="99000">
                      <a:schemeClr val="tx2"/>
                    </a:gs>
                  </a:gsLst>
                  <a:lin ang="5400000" scaled="0"/>
                </a:gradFill>
                <a:latin typeface="+mn-lt"/>
              </a:rPr>
              <a:t>in your subscription</a:t>
            </a:r>
          </a:p>
        </p:txBody>
      </p:sp>
      <p:sp>
        <p:nvSpPr>
          <p:cNvPr id="2" name="Title 1"/>
          <p:cNvSpPr>
            <a:spLocks noGrp="1"/>
          </p:cNvSpPr>
          <p:nvPr>
            <p:ph type="title"/>
          </p:nvPr>
        </p:nvSpPr>
        <p:spPr/>
        <p:txBody>
          <a:bodyPr/>
          <a:lstStyle/>
          <a:p>
            <a:pPr lvl="1"/>
            <a:r>
              <a:rPr lang="en-GB" sz="4800" kern="1200" spc="-102" dirty="0">
                <a:ln w="3175">
                  <a:noFill/>
                </a:ln>
                <a:gradFill>
                  <a:gsLst>
                    <a:gs pos="1250">
                      <a:schemeClr val="tx1"/>
                    </a:gs>
                    <a:gs pos="100000">
                      <a:schemeClr val="tx1"/>
                    </a:gs>
                  </a:gsLst>
                  <a:lin ang="5400000" scaled="0"/>
                </a:gradFill>
                <a:latin typeface="+mj-lt"/>
                <a:ea typeface="+mn-ea"/>
                <a:cs typeface="Segoe UI" pitchFamily="34" charset="0"/>
              </a:rPr>
              <a:t>About</a:t>
            </a:r>
            <a:r>
              <a:rPr lang="en-GB" dirty="0"/>
              <a:t>  </a:t>
            </a:r>
            <a:r>
              <a:rPr lang="en-GB" sz="4800" kern="1200" spc="-102" dirty="0">
                <a:ln w="3175">
                  <a:noFill/>
                </a:ln>
                <a:gradFill>
                  <a:gsLst>
                    <a:gs pos="1250">
                      <a:schemeClr val="tx1"/>
                    </a:gs>
                    <a:gs pos="100000">
                      <a:schemeClr val="tx1"/>
                    </a:gs>
                  </a:gsLst>
                  <a:lin ang="5400000" scaled="0"/>
                </a:gradFill>
                <a:latin typeface="+mj-lt"/>
                <a:ea typeface="+mn-ea"/>
                <a:cs typeface="Segoe UI" pitchFamily="34" charset="0"/>
              </a:rPr>
              <a:t>Azure Resource Manager</a:t>
            </a:r>
          </a:p>
        </p:txBody>
      </p:sp>
      <p:pic>
        <p:nvPicPr>
          <p:cNvPr id="6" name="Picture 5"/>
          <p:cNvPicPr>
            <a:picLocks noChangeAspect="1"/>
          </p:cNvPicPr>
          <p:nvPr/>
        </p:nvPicPr>
        <p:blipFill>
          <a:blip r:embed="rId4"/>
          <a:stretch>
            <a:fillRect/>
          </a:stretch>
        </p:blipFill>
        <p:spPr>
          <a:xfrm>
            <a:off x="9148111" y="4777744"/>
            <a:ext cx="3836612" cy="255995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7637898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9038" y="1697061"/>
            <a:ext cx="10058399" cy="3528393"/>
          </a:xfrm>
        </p:spPr>
        <p:txBody>
          <a:bodyPr/>
          <a:lstStyle/>
          <a:p>
            <a:r>
              <a:rPr lang="en-GB" dirty="0">
                <a:solidFill>
                  <a:schemeClr val="tx1"/>
                </a:solidFill>
              </a:rPr>
              <a:t>How I want the world to look…</a:t>
            </a:r>
            <a:br>
              <a:rPr lang="en-GB" dirty="0">
                <a:solidFill>
                  <a:schemeClr val="tx1"/>
                </a:solidFill>
              </a:rPr>
            </a:br>
            <a:r>
              <a:rPr lang="en-GB" dirty="0">
                <a:solidFill>
                  <a:schemeClr val="tx1"/>
                </a:solidFill>
              </a:rPr>
              <a:t/>
            </a:r>
            <a:br>
              <a:rPr lang="en-GB" dirty="0">
                <a:solidFill>
                  <a:schemeClr val="tx1"/>
                </a:solidFill>
              </a:rPr>
            </a:br>
            <a:r>
              <a:rPr lang="en-GB" sz="11500" dirty="0">
                <a:solidFill>
                  <a:schemeClr val="accent4">
                    <a:lumMod val="20000"/>
                    <a:lumOff val="80000"/>
                  </a:schemeClr>
                </a:solidFill>
              </a:rPr>
              <a:t>{World}</a:t>
            </a:r>
            <a:endParaRPr lang="en-US" dirty="0">
              <a:solidFill>
                <a:schemeClr val="accent4">
                  <a:lumMod val="20000"/>
                  <a:lumOff val="80000"/>
                </a:schemeClr>
              </a:solidFill>
            </a:endParaRP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7894250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4099584"/>
          </a:xfrm>
        </p:spPr>
        <p:txBody>
          <a:bodyPr/>
          <a:lstStyle/>
          <a:p>
            <a:pPr marL="0" indent="0">
              <a:buNone/>
            </a:pPr>
            <a:r>
              <a:rPr lang="en-GB" sz="2400" dirty="0">
                <a:latin typeface="+mn-lt"/>
              </a:rPr>
              <a:t>An ARM template is a JSON formatted document that can be deployed to create a ring-fenced group of resources</a:t>
            </a:r>
          </a:p>
          <a:p>
            <a:pPr marL="0" indent="0">
              <a:buNone/>
            </a:pPr>
            <a:endParaRPr lang="en-GB" sz="2400" dirty="0">
              <a:latin typeface="+mn-lt"/>
            </a:endParaRPr>
          </a:p>
          <a:p>
            <a:pPr marL="0" indent="0">
              <a:buNone/>
            </a:pPr>
            <a:r>
              <a:rPr lang="en-GB" sz="2400" dirty="0">
                <a:latin typeface="+mn-lt"/>
              </a:rPr>
              <a:t>Can and </a:t>
            </a:r>
            <a:r>
              <a:rPr lang="en-GB" sz="2400" b="1" u="sng" dirty="0">
                <a:latin typeface="+mn-lt"/>
              </a:rPr>
              <a:t>should</a:t>
            </a:r>
            <a:r>
              <a:rPr lang="en-GB" sz="2400" dirty="0">
                <a:latin typeface="+mn-lt"/>
              </a:rPr>
              <a:t> be parameterised</a:t>
            </a:r>
          </a:p>
          <a:p>
            <a:pPr marL="0" indent="0">
              <a:buNone/>
            </a:pPr>
            <a:endParaRPr lang="en-GB" sz="2400" dirty="0">
              <a:latin typeface="+mn-lt"/>
            </a:endParaRPr>
          </a:p>
          <a:p>
            <a:pPr marL="0" indent="0">
              <a:buNone/>
            </a:pPr>
            <a:r>
              <a:rPr lang="en-GB" sz="2400" dirty="0">
                <a:latin typeface="+mn-lt"/>
              </a:rPr>
              <a:t>You </a:t>
            </a:r>
            <a:r>
              <a:rPr lang="en-GB" sz="2400" i="1" dirty="0">
                <a:latin typeface="+mn-lt"/>
              </a:rPr>
              <a:t>could </a:t>
            </a:r>
            <a:r>
              <a:rPr lang="en-GB" sz="2400" dirty="0">
                <a:latin typeface="+mn-lt"/>
              </a:rPr>
              <a:t>Build an ARM template by hand, but this can be </a:t>
            </a:r>
            <a:r>
              <a:rPr lang="en-GB" sz="2400" strike="sngStrike" dirty="0">
                <a:latin typeface="+mn-lt"/>
              </a:rPr>
              <a:t>fun</a:t>
            </a:r>
            <a:r>
              <a:rPr lang="en-GB" sz="2400" dirty="0">
                <a:latin typeface="+mn-lt"/>
              </a:rPr>
              <a:t>!</a:t>
            </a:r>
          </a:p>
          <a:p>
            <a:pPr marL="0" indent="0">
              <a:buNone/>
            </a:pPr>
            <a:endParaRPr lang="en-GB" sz="2400" dirty="0">
              <a:latin typeface="+mn-lt"/>
            </a:endParaRPr>
          </a:p>
          <a:p>
            <a:pPr marL="0" indent="0">
              <a:buNone/>
            </a:pPr>
            <a:r>
              <a:rPr lang="en-GB" sz="2400" dirty="0">
                <a:latin typeface="+mn-lt"/>
              </a:rPr>
              <a:t>Use Visual Studio, the Azure SDK, exporting resources and the github quickstart repo</a:t>
            </a:r>
          </a:p>
          <a:p>
            <a:pPr marL="0" indent="0">
              <a:buNone/>
            </a:pPr>
            <a:endParaRPr lang="en-GB" sz="2400" dirty="0">
              <a:latin typeface="+mn-lt"/>
            </a:endParaRPr>
          </a:p>
          <a:p>
            <a:pPr marL="0" indent="0">
              <a:buNone/>
            </a:pPr>
            <a:r>
              <a:rPr lang="en-GB" sz="2400" dirty="0">
                <a:latin typeface="+mn-lt"/>
              </a:rPr>
              <a:t>Are iterative (Multiple templates can be used to build up a solution)</a:t>
            </a:r>
          </a:p>
        </p:txBody>
      </p:sp>
      <p:sp>
        <p:nvSpPr>
          <p:cNvPr id="2" name="Title 1"/>
          <p:cNvSpPr>
            <a:spLocks noGrp="1"/>
          </p:cNvSpPr>
          <p:nvPr>
            <p:ph type="title"/>
          </p:nvPr>
        </p:nvSpPr>
        <p:spPr/>
        <p:txBody>
          <a:bodyPr/>
          <a:lstStyle/>
          <a:p>
            <a:r>
              <a:rPr lang="en-GB" dirty="0"/>
              <a:t>ARM Deployment Methodology</a:t>
            </a:r>
          </a:p>
        </p:txBody>
      </p:sp>
      <p:pic>
        <p:nvPicPr>
          <p:cNvPr id="5" name="Picture 4"/>
          <p:cNvPicPr>
            <a:picLocks noChangeAspect="1"/>
          </p:cNvPicPr>
          <p:nvPr/>
        </p:nvPicPr>
        <p:blipFill>
          <a:blip r:embed="rId4"/>
          <a:stretch>
            <a:fillRect/>
          </a:stretch>
        </p:blipFill>
        <p:spPr>
          <a:xfrm>
            <a:off x="10394701" y="4721398"/>
            <a:ext cx="2559956" cy="255995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5848079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sz="4488" dirty="0"/>
              <a:t>ARM Deployment Template Example</a:t>
            </a:r>
          </a:p>
        </p:txBody>
      </p:sp>
      <p:sp>
        <p:nvSpPr>
          <p:cNvPr id="81" name="Text Placeholder 80"/>
          <p:cNvSpPr>
            <a:spLocks noGrp="1"/>
          </p:cNvSpPr>
          <p:nvPr>
            <p:ph type="body" sz="quarter" idx="10"/>
          </p:nvPr>
        </p:nvSpPr>
        <p:spPr>
          <a:xfrm>
            <a:off x="274638" y="1221157"/>
            <a:ext cx="11887199" cy="5950860"/>
          </a:xfrm>
        </p:spPr>
        <p:txBody>
          <a:bodyPr/>
          <a:lstStyle/>
          <a:p>
            <a:r>
              <a:rPr lang="en-GB" sz="1200" dirty="0">
                <a:solidFill>
                  <a:srgbClr val="000000"/>
                </a:solidFill>
                <a:highlight>
                  <a:srgbClr val="FFFFFF"/>
                </a:highlight>
              </a:rPr>
              <a:t>{</a:t>
            </a:r>
          </a:p>
          <a:p>
            <a:r>
              <a:rPr lang="en-GB" sz="1200" dirty="0">
                <a:solidFill>
                  <a:srgbClr val="000000"/>
                </a:solidFill>
                <a:highlight>
                  <a:srgbClr val="FFFFFF"/>
                </a:highlight>
              </a:rPr>
              <a:t>    </a:t>
            </a:r>
            <a:r>
              <a:rPr lang="en-GB" sz="1200" dirty="0">
                <a:solidFill>
                  <a:srgbClr val="2E75B6"/>
                </a:solidFill>
                <a:highlight>
                  <a:srgbClr val="FFFFFF"/>
                </a:highlight>
              </a:rPr>
              <a:t>"$schema"</a:t>
            </a:r>
            <a:r>
              <a:rPr lang="en-GB" sz="1200" dirty="0">
                <a:solidFill>
                  <a:srgbClr val="000000"/>
                </a:solidFill>
                <a:highlight>
                  <a:srgbClr val="FFFFFF"/>
                </a:highlight>
              </a:rPr>
              <a:t>: </a:t>
            </a:r>
            <a:r>
              <a:rPr lang="en-GB" sz="1200" dirty="0">
                <a:solidFill>
                  <a:srgbClr val="A31515"/>
                </a:solidFill>
                <a:highlight>
                  <a:srgbClr val="FFFFFF"/>
                </a:highlight>
              </a:rPr>
              <a:t>"https://schema.management.azure.com/schemas/2015-01-01/</a:t>
            </a:r>
            <a:r>
              <a:rPr lang="en-GB" sz="1200" dirty="0" err="1">
                <a:solidFill>
                  <a:srgbClr val="A31515"/>
                </a:solidFill>
                <a:highlight>
                  <a:srgbClr val="FFFFFF"/>
                </a:highlight>
              </a:rPr>
              <a:t>deploymentTemplate.json</a:t>
            </a:r>
            <a:r>
              <a:rPr lang="en-GB" sz="1200" dirty="0">
                <a:solidFill>
                  <a:srgbClr val="A31515"/>
                </a:solidFill>
                <a:highlight>
                  <a:srgbClr val="FFFFFF"/>
                </a:highlight>
              </a:rPr>
              <a:t>#"</a:t>
            </a:r>
            <a:r>
              <a:rPr lang="en-GB" sz="1200" dirty="0">
                <a:solidFill>
                  <a:srgbClr val="000000"/>
                </a:solidFill>
                <a:highlight>
                  <a:srgbClr val="FFFFFF"/>
                </a:highlight>
              </a:rPr>
              <a:t>,</a:t>
            </a:r>
          </a:p>
          <a:p>
            <a:r>
              <a:rPr lang="en-GB" sz="1200" dirty="0">
                <a:solidFill>
                  <a:srgbClr val="000000"/>
                </a:solidFill>
                <a:highlight>
                  <a:srgbClr val="FFFFFF"/>
                </a:highlight>
              </a:rPr>
              <a:t>    </a:t>
            </a:r>
            <a:r>
              <a:rPr lang="en-GB" sz="1200" dirty="0">
                <a:solidFill>
                  <a:srgbClr val="2E75B6"/>
                </a:solidFill>
                <a:highlight>
                  <a:srgbClr val="FFFFFF"/>
                </a:highlight>
              </a:rPr>
              <a:t>"</a:t>
            </a:r>
            <a:r>
              <a:rPr lang="en-GB" sz="1200" dirty="0" err="1">
                <a:solidFill>
                  <a:srgbClr val="2E75B6"/>
                </a:solidFill>
                <a:highlight>
                  <a:srgbClr val="FFFFFF"/>
                </a:highlight>
              </a:rPr>
              <a:t>contentVersion</a:t>
            </a:r>
            <a:r>
              <a:rPr lang="en-GB" sz="1200" dirty="0">
                <a:solidFill>
                  <a:srgbClr val="2E75B6"/>
                </a:solidFill>
                <a:highlight>
                  <a:srgbClr val="FFFFFF"/>
                </a:highlight>
              </a:rPr>
              <a:t>"</a:t>
            </a:r>
            <a:r>
              <a:rPr lang="en-GB" sz="1200" dirty="0">
                <a:solidFill>
                  <a:srgbClr val="000000"/>
                </a:solidFill>
                <a:highlight>
                  <a:srgbClr val="FFFFFF"/>
                </a:highlight>
              </a:rPr>
              <a:t>: </a:t>
            </a:r>
            <a:r>
              <a:rPr lang="en-GB" sz="1200" dirty="0">
                <a:solidFill>
                  <a:srgbClr val="A31515"/>
                </a:solidFill>
                <a:highlight>
                  <a:srgbClr val="FFFFFF"/>
                </a:highlight>
              </a:rPr>
              <a:t>"1.0.0.0"</a:t>
            </a:r>
            <a:r>
              <a:rPr lang="en-GB" sz="1200" dirty="0">
                <a:solidFill>
                  <a:srgbClr val="000000"/>
                </a:solidFill>
                <a:highlight>
                  <a:srgbClr val="FFFFFF"/>
                </a:highlight>
              </a:rPr>
              <a:t>,</a:t>
            </a:r>
          </a:p>
          <a:p>
            <a:r>
              <a:rPr lang="en-GB" sz="1200" dirty="0">
                <a:solidFill>
                  <a:srgbClr val="000000"/>
                </a:solidFill>
                <a:highlight>
                  <a:srgbClr val="FFFFFF"/>
                </a:highlight>
              </a:rPr>
              <a:t>    </a:t>
            </a:r>
            <a:r>
              <a:rPr lang="en-GB" sz="1200" dirty="0">
                <a:solidFill>
                  <a:srgbClr val="2E75B6"/>
                </a:solidFill>
                <a:highlight>
                  <a:srgbClr val="FFFFFF"/>
                </a:highlight>
              </a:rPr>
              <a:t>"parameters"</a:t>
            </a:r>
            <a:r>
              <a:rPr lang="en-GB" sz="1200" dirty="0">
                <a:solidFill>
                  <a:srgbClr val="000000"/>
                </a:solidFill>
                <a:highlight>
                  <a:srgbClr val="FFFFFF"/>
                </a:highlight>
              </a:rPr>
              <a:t>: {</a:t>
            </a:r>
          </a:p>
          <a:p>
            <a:r>
              <a:rPr lang="en-GB" sz="1200" dirty="0">
                <a:solidFill>
                  <a:srgbClr val="000000"/>
                </a:solidFill>
                <a:highlight>
                  <a:srgbClr val="FFFFFF"/>
                </a:highlight>
              </a:rPr>
              <a:t>        </a:t>
            </a:r>
            <a:r>
              <a:rPr lang="en-GB" sz="1200" dirty="0">
                <a:solidFill>
                  <a:srgbClr val="2E75B6"/>
                </a:solidFill>
                <a:highlight>
                  <a:srgbClr val="FFFFFF"/>
                </a:highlight>
              </a:rPr>
              <a:t>"</a:t>
            </a:r>
            <a:r>
              <a:rPr lang="en-GB" sz="1200" dirty="0" err="1" smtClean="0">
                <a:solidFill>
                  <a:srgbClr val="2E75B6"/>
                </a:solidFill>
                <a:highlight>
                  <a:srgbClr val="FFFFFF"/>
                </a:highlight>
              </a:rPr>
              <a:t>storageAccountsName</a:t>
            </a:r>
            <a:r>
              <a:rPr lang="en-GB" sz="1200" dirty="0">
                <a:solidFill>
                  <a:srgbClr val="2E75B6"/>
                </a:solidFill>
                <a:highlight>
                  <a:srgbClr val="FFFFFF"/>
                </a:highlight>
              </a:rPr>
              <a:t>"</a:t>
            </a:r>
            <a:r>
              <a:rPr lang="en-GB" sz="1200" dirty="0">
                <a:solidFill>
                  <a:srgbClr val="000000"/>
                </a:solidFill>
                <a:highlight>
                  <a:srgbClr val="FFFFFF"/>
                </a:highlight>
              </a:rPr>
              <a:t>: {</a:t>
            </a:r>
          </a:p>
          <a:p>
            <a:r>
              <a:rPr lang="en-GB" sz="1200" dirty="0">
                <a:solidFill>
                  <a:srgbClr val="000000"/>
                </a:solidFill>
                <a:highlight>
                  <a:srgbClr val="FFFFFF"/>
                </a:highlight>
              </a:rPr>
              <a:t>            </a:t>
            </a:r>
            <a:r>
              <a:rPr lang="en-GB" sz="1200" dirty="0">
                <a:solidFill>
                  <a:srgbClr val="2E75B6"/>
                </a:solidFill>
                <a:highlight>
                  <a:srgbClr val="FFFFFF"/>
                </a:highlight>
              </a:rPr>
              <a:t>"</a:t>
            </a:r>
            <a:r>
              <a:rPr lang="en-GB" sz="1200" dirty="0" err="1">
                <a:solidFill>
                  <a:srgbClr val="2E75B6"/>
                </a:solidFill>
                <a:highlight>
                  <a:srgbClr val="FFFFFF"/>
                </a:highlight>
              </a:rPr>
              <a:t>defaultValue</a:t>
            </a:r>
            <a:r>
              <a:rPr lang="en-GB" sz="1200" dirty="0">
                <a:solidFill>
                  <a:srgbClr val="2E75B6"/>
                </a:solidFill>
                <a:highlight>
                  <a:srgbClr val="FFFFFF"/>
                </a:highlight>
              </a:rPr>
              <a:t>"</a:t>
            </a:r>
            <a:r>
              <a:rPr lang="en-GB" sz="1200" dirty="0">
                <a:solidFill>
                  <a:srgbClr val="000000"/>
                </a:solidFill>
                <a:highlight>
                  <a:srgbClr val="FFFFFF"/>
                </a:highlight>
              </a:rPr>
              <a:t>: </a:t>
            </a:r>
            <a:r>
              <a:rPr lang="en-GB" sz="1200" dirty="0" smtClean="0">
                <a:solidFill>
                  <a:srgbClr val="A31515"/>
                </a:solidFill>
                <a:highlight>
                  <a:srgbClr val="FFFFFF"/>
                </a:highlight>
              </a:rPr>
              <a:t>“</a:t>
            </a:r>
            <a:r>
              <a:rPr lang="en-GB" sz="1200" dirty="0" err="1" smtClean="0">
                <a:solidFill>
                  <a:srgbClr val="A31515"/>
                </a:solidFill>
                <a:highlight>
                  <a:srgbClr val="FFFFFF"/>
                </a:highlight>
              </a:rPr>
              <a:t>mystorage</a:t>
            </a:r>
            <a:r>
              <a:rPr lang="en-GB" sz="1200" dirty="0" smtClean="0">
                <a:solidFill>
                  <a:srgbClr val="A31515"/>
                </a:solidFill>
                <a:highlight>
                  <a:srgbClr val="FFFFFF"/>
                </a:highlight>
              </a:rPr>
              <a:t>"</a:t>
            </a:r>
            <a:r>
              <a:rPr lang="en-GB" sz="1200" dirty="0" smtClean="0">
                <a:solidFill>
                  <a:srgbClr val="000000"/>
                </a:solidFill>
                <a:highlight>
                  <a:srgbClr val="FFFFFF"/>
                </a:highlight>
              </a:rPr>
              <a:t>,</a:t>
            </a:r>
            <a:endParaRPr lang="en-GB" sz="1200" dirty="0">
              <a:solidFill>
                <a:srgbClr val="000000"/>
              </a:solidFill>
              <a:highlight>
                <a:srgbClr val="FFFFFF"/>
              </a:highlight>
            </a:endParaRPr>
          </a:p>
          <a:p>
            <a:r>
              <a:rPr lang="en-GB" sz="1200" dirty="0">
                <a:solidFill>
                  <a:srgbClr val="000000"/>
                </a:solidFill>
                <a:highlight>
                  <a:srgbClr val="FFFFFF"/>
                </a:highlight>
              </a:rPr>
              <a:t>            </a:t>
            </a:r>
            <a:r>
              <a:rPr lang="en-GB" sz="1200" dirty="0">
                <a:solidFill>
                  <a:srgbClr val="2E75B6"/>
                </a:solidFill>
                <a:highlight>
                  <a:srgbClr val="FFFFFF"/>
                </a:highlight>
              </a:rPr>
              <a:t>"type"</a:t>
            </a:r>
            <a:r>
              <a:rPr lang="en-GB" sz="1200" dirty="0">
                <a:solidFill>
                  <a:srgbClr val="000000"/>
                </a:solidFill>
                <a:highlight>
                  <a:srgbClr val="FFFFFF"/>
                </a:highlight>
              </a:rPr>
              <a:t>: </a:t>
            </a:r>
            <a:r>
              <a:rPr lang="en-GB" sz="1200" dirty="0">
                <a:solidFill>
                  <a:srgbClr val="A31515"/>
                </a:solidFill>
                <a:highlight>
                  <a:srgbClr val="FFFFFF"/>
                </a:highlight>
              </a:rPr>
              <a:t>"String"</a:t>
            </a:r>
            <a:endParaRPr lang="en-GB" sz="1200" dirty="0">
              <a:solidFill>
                <a:srgbClr val="000000"/>
              </a:solidFill>
              <a:highlight>
                <a:srgbClr val="FFFFFF"/>
              </a:highlight>
            </a:endParaRPr>
          </a:p>
          <a:p>
            <a:r>
              <a:rPr lang="en-GB" sz="1200" dirty="0">
                <a:solidFill>
                  <a:srgbClr val="000000"/>
                </a:solidFill>
                <a:highlight>
                  <a:srgbClr val="FFFFFF"/>
                </a:highlight>
              </a:rPr>
              <a:t>        }</a:t>
            </a:r>
          </a:p>
          <a:p>
            <a:r>
              <a:rPr lang="en-GB" sz="1200" dirty="0">
                <a:solidFill>
                  <a:srgbClr val="000000"/>
                </a:solidFill>
                <a:highlight>
                  <a:srgbClr val="FFFFFF"/>
                </a:highlight>
              </a:rPr>
              <a:t>    },</a:t>
            </a:r>
          </a:p>
          <a:p>
            <a:r>
              <a:rPr lang="en-GB" sz="1200" dirty="0">
                <a:solidFill>
                  <a:srgbClr val="000000"/>
                </a:solidFill>
                <a:highlight>
                  <a:srgbClr val="FFFFFF"/>
                </a:highlight>
              </a:rPr>
              <a:t>    </a:t>
            </a:r>
            <a:r>
              <a:rPr lang="en-GB" sz="1200" dirty="0">
                <a:solidFill>
                  <a:srgbClr val="2E75B6"/>
                </a:solidFill>
                <a:highlight>
                  <a:srgbClr val="FFFFFF"/>
                </a:highlight>
              </a:rPr>
              <a:t>"variables"</a:t>
            </a:r>
            <a:r>
              <a:rPr lang="en-GB" sz="1200" dirty="0">
                <a:solidFill>
                  <a:srgbClr val="000000"/>
                </a:solidFill>
                <a:highlight>
                  <a:srgbClr val="FFFFFF"/>
                </a:highlight>
              </a:rPr>
              <a:t>: {},</a:t>
            </a:r>
          </a:p>
          <a:p>
            <a:r>
              <a:rPr lang="en-GB" sz="1200" dirty="0">
                <a:solidFill>
                  <a:srgbClr val="000000"/>
                </a:solidFill>
                <a:highlight>
                  <a:srgbClr val="FFFFFF"/>
                </a:highlight>
              </a:rPr>
              <a:t>    </a:t>
            </a:r>
            <a:r>
              <a:rPr lang="en-GB" sz="1200" dirty="0">
                <a:solidFill>
                  <a:srgbClr val="2E75B6"/>
                </a:solidFill>
                <a:highlight>
                  <a:srgbClr val="FFFFFF"/>
                </a:highlight>
              </a:rPr>
              <a:t>"resources"</a:t>
            </a:r>
            <a:r>
              <a:rPr lang="en-GB" sz="1200" dirty="0">
                <a:solidFill>
                  <a:srgbClr val="000000"/>
                </a:solidFill>
                <a:highlight>
                  <a:srgbClr val="FFFFFF"/>
                </a:highlight>
              </a:rPr>
              <a:t>: [</a:t>
            </a:r>
          </a:p>
          <a:p>
            <a:r>
              <a:rPr lang="en-GB" sz="1200" dirty="0">
                <a:solidFill>
                  <a:srgbClr val="000000"/>
                </a:solidFill>
                <a:highlight>
                  <a:srgbClr val="FFFFFF"/>
                </a:highlight>
              </a:rPr>
              <a:t>        {</a:t>
            </a:r>
          </a:p>
          <a:p>
            <a:r>
              <a:rPr lang="en-GB" sz="1200" dirty="0">
                <a:solidFill>
                  <a:srgbClr val="000000"/>
                </a:solidFill>
                <a:highlight>
                  <a:srgbClr val="FFFFFF"/>
                </a:highlight>
              </a:rPr>
              <a:t>            </a:t>
            </a:r>
            <a:r>
              <a:rPr lang="en-GB" sz="1200" dirty="0">
                <a:solidFill>
                  <a:srgbClr val="2E75B6"/>
                </a:solidFill>
                <a:highlight>
                  <a:srgbClr val="FFFFFF"/>
                </a:highlight>
              </a:rPr>
              <a:t>"comments"</a:t>
            </a:r>
            <a:r>
              <a:rPr lang="en-GB" sz="1200" dirty="0">
                <a:solidFill>
                  <a:srgbClr val="000000"/>
                </a:solidFill>
                <a:highlight>
                  <a:srgbClr val="FFFFFF"/>
                </a:highlight>
              </a:rPr>
              <a:t>: </a:t>
            </a:r>
            <a:r>
              <a:rPr lang="en-GB" sz="1200" dirty="0" smtClean="0">
                <a:solidFill>
                  <a:srgbClr val="A31515"/>
                </a:solidFill>
                <a:highlight>
                  <a:srgbClr val="FFFFFF"/>
                </a:highlight>
              </a:rPr>
              <a:t>“I can add comments here”</a:t>
            </a:r>
            <a:endParaRPr lang="en-GB" sz="1200" dirty="0">
              <a:solidFill>
                <a:srgbClr val="000000"/>
              </a:solidFill>
              <a:highlight>
                <a:srgbClr val="FFFFFF"/>
              </a:highlight>
            </a:endParaRPr>
          </a:p>
          <a:p>
            <a:r>
              <a:rPr lang="en-GB" sz="1200" dirty="0">
                <a:solidFill>
                  <a:srgbClr val="000000"/>
                </a:solidFill>
                <a:highlight>
                  <a:srgbClr val="FFFFFF"/>
                </a:highlight>
              </a:rPr>
              <a:t>            </a:t>
            </a:r>
            <a:r>
              <a:rPr lang="en-GB" sz="1200" dirty="0">
                <a:solidFill>
                  <a:srgbClr val="2E75B6"/>
                </a:solidFill>
                <a:highlight>
                  <a:srgbClr val="FFFFFF"/>
                </a:highlight>
              </a:rPr>
              <a:t>"type"</a:t>
            </a:r>
            <a:r>
              <a:rPr lang="en-GB" sz="1200" dirty="0">
                <a:solidFill>
                  <a:srgbClr val="000000"/>
                </a:solidFill>
                <a:highlight>
                  <a:srgbClr val="FFFFFF"/>
                </a:highlight>
              </a:rPr>
              <a:t>: </a:t>
            </a:r>
            <a:r>
              <a:rPr lang="en-GB" sz="1200" dirty="0">
                <a:solidFill>
                  <a:srgbClr val="A31515"/>
                </a:solidFill>
                <a:highlight>
                  <a:srgbClr val="FFFFFF"/>
                </a:highlight>
              </a:rPr>
              <a:t>"</a:t>
            </a:r>
            <a:r>
              <a:rPr lang="en-GB" sz="1200" dirty="0" err="1">
                <a:solidFill>
                  <a:srgbClr val="A31515"/>
                </a:solidFill>
                <a:highlight>
                  <a:srgbClr val="FFFFFF"/>
                </a:highlight>
              </a:rPr>
              <a:t>Microsoft.Storage</a:t>
            </a:r>
            <a:r>
              <a:rPr lang="en-GB" sz="1200" dirty="0">
                <a:solidFill>
                  <a:srgbClr val="A31515"/>
                </a:solidFill>
                <a:highlight>
                  <a:srgbClr val="FFFFFF"/>
                </a:highlight>
              </a:rPr>
              <a:t>/</a:t>
            </a:r>
            <a:r>
              <a:rPr lang="en-GB" sz="1200" dirty="0" err="1">
                <a:solidFill>
                  <a:srgbClr val="A31515"/>
                </a:solidFill>
                <a:highlight>
                  <a:srgbClr val="FFFFFF"/>
                </a:highlight>
              </a:rPr>
              <a:t>storageAccounts</a:t>
            </a:r>
            <a:r>
              <a:rPr lang="en-GB" sz="1200" dirty="0">
                <a:solidFill>
                  <a:srgbClr val="A31515"/>
                </a:solidFill>
                <a:highlight>
                  <a:srgbClr val="FFFFFF"/>
                </a:highlight>
              </a:rPr>
              <a:t>"</a:t>
            </a:r>
            <a:r>
              <a:rPr lang="en-GB" sz="1200" dirty="0">
                <a:solidFill>
                  <a:srgbClr val="000000"/>
                </a:solidFill>
                <a:highlight>
                  <a:srgbClr val="FFFFFF"/>
                </a:highlight>
              </a:rPr>
              <a:t>,</a:t>
            </a:r>
          </a:p>
          <a:p>
            <a:r>
              <a:rPr lang="en-GB" sz="1200" dirty="0">
                <a:solidFill>
                  <a:srgbClr val="000000"/>
                </a:solidFill>
                <a:highlight>
                  <a:srgbClr val="FFFFFF"/>
                </a:highlight>
              </a:rPr>
              <a:t>            </a:t>
            </a:r>
            <a:r>
              <a:rPr lang="en-GB" sz="1200" dirty="0">
                <a:solidFill>
                  <a:srgbClr val="2E75B6"/>
                </a:solidFill>
                <a:highlight>
                  <a:srgbClr val="FFFFFF"/>
                </a:highlight>
              </a:rPr>
              <a:t>"name"</a:t>
            </a:r>
            <a:r>
              <a:rPr lang="en-GB" sz="1200" dirty="0">
                <a:solidFill>
                  <a:srgbClr val="000000"/>
                </a:solidFill>
                <a:highlight>
                  <a:srgbClr val="FFFFFF"/>
                </a:highlight>
              </a:rPr>
              <a:t>: </a:t>
            </a:r>
            <a:r>
              <a:rPr lang="en-GB" sz="1200" dirty="0">
                <a:solidFill>
                  <a:srgbClr val="A31515"/>
                </a:solidFill>
                <a:highlight>
                  <a:srgbClr val="FFFFFF"/>
                </a:highlight>
              </a:rPr>
              <a:t>"[parameters(</a:t>
            </a:r>
            <a:r>
              <a:rPr lang="en-GB" sz="1200" dirty="0" smtClean="0">
                <a:solidFill>
                  <a:srgbClr val="A31515"/>
                </a:solidFill>
                <a:highlight>
                  <a:srgbClr val="FFFFFF"/>
                </a:highlight>
              </a:rPr>
              <a:t>'</a:t>
            </a:r>
            <a:r>
              <a:rPr lang="en-GB" sz="1200" dirty="0" err="1" smtClean="0">
                <a:solidFill>
                  <a:srgbClr val="A31515"/>
                </a:solidFill>
                <a:highlight>
                  <a:srgbClr val="FFFFFF"/>
                </a:highlight>
              </a:rPr>
              <a:t>storageAccountsName</a:t>
            </a:r>
            <a:r>
              <a:rPr lang="en-GB" sz="1200" dirty="0">
                <a:solidFill>
                  <a:srgbClr val="A31515"/>
                </a:solidFill>
                <a:highlight>
                  <a:srgbClr val="FFFFFF"/>
                </a:highlight>
              </a:rPr>
              <a:t>')]"</a:t>
            </a:r>
            <a:r>
              <a:rPr lang="en-GB" sz="1200" dirty="0">
                <a:solidFill>
                  <a:srgbClr val="000000"/>
                </a:solidFill>
                <a:highlight>
                  <a:srgbClr val="FFFFFF"/>
                </a:highlight>
              </a:rPr>
              <a:t>,</a:t>
            </a:r>
          </a:p>
          <a:p>
            <a:r>
              <a:rPr lang="en-GB" sz="1200" dirty="0">
                <a:solidFill>
                  <a:srgbClr val="000000"/>
                </a:solidFill>
                <a:highlight>
                  <a:srgbClr val="FFFFFF"/>
                </a:highlight>
              </a:rPr>
              <a:t>            </a:t>
            </a:r>
            <a:r>
              <a:rPr lang="en-GB" sz="1200" dirty="0">
                <a:solidFill>
                  <a:srgbClr val="2E75B6"/>
                </a:solidFill>
                <a:highlight>
                  <a:srgbClr val="FFFFFF"/>
                </a:highlight>
              </a:rPr>
              <a:t>"</a:t>
            </a:r>
            <a:r>
              <a:rPr lang="en-GB" sz="1200" dirty="0" err="1">
                <a:solidFill>
                  <a:srgbClr val="2E75B6"/>
                </a:solidFill>
                <a:highlight>
                  <a:srgbClr val="FFFFFF"/>
                </a:highlight>
              </a:rPr>
              <a:t>apiVersion</a:t>
            </a:r>
            <a:r>
              <a:rPr lang="en-GB" sz="1200" dirty="0">
                <a:solidFill>
                  <a:srgbClr val="2E75B6"/>
                </a:solidFill>
                <a:highlight>
                  <a:srgbClr val="FFFFFF"/>
                </a:highlight>
              </a:rPr>
              <a:t>"</a:t>
            </a:r>
            <a:r>
              <a:rPr lang="en-GB" sz="1200" dirty="0">
                <a:solidFill>
                  <a:srgbClr val="000000"/>
                </a:solidFill>
                <a:highlight>
                  <a:srgbClr val="FFFFFF"/>
                </a:highlight>
              </a:rPr>
              <a:t>: </a:t>
            </a:r>
            <a:r>
              <a:rPr lang="en-GB" sz="1200" dirty="0">
                <a:solidFill>
                  <a:srgbClr val="A31515"/>
                </a:solidFill>
                <a:highlight>
                  <a:srgbClr val="FFFFFF"/>
                </a:highlight>
              </a:rPr>
              <a:t>"2015-06-15"</a:t>
            </a:r>
            <a:r>
              <a:rPr lang="en-GB" sz="1200" dirty="0">
                <a:solidFill>
                  <a:srgbClr val="000000"/>
                </a:solidFill>
                <a:highlight>
                  <a:srgbClr val="FFFFFF"/>
                </a:highlight>
              </a:rPr>
              <a:t>,</a:t>
            </a:r>
          </a:p>
          <a:p>
            <a:r>
              <a:rPr lang="en-GB" sz="1200" dirty="0">
                <a:solidFill>
                  <a:srgbClr val="000000"/>
                </a:solidFill>
                <a:highlight>
                  <a:srgbClr val="FFFFFF"/>
                </a:highlight>
              </a:rPr>
              <a:t>            </a:t>
            </a:r>
            <a:r>
              <a:rPr lang="en-GB" sz="1200" dirty="0">
                <a:solidFill>
                  <a:srgbClr val="2E75B6"/>
                </a:solidFill>
                <a:highlight>
                  <a:srgbClr val="FFFFFF"/>
                </a:highlight>
              </a:rPr>
              <a:t>"location"</a:t>
            </a:r>
            <a:r>
              <a:rPr lang="en-GB" sz="1200" dirty="0">
                <a:solidFill>
                  <a:srgbClr val="000000"/>
                </a:solidFill>
                <a:highlight>
                  <a:srgbClr val="FFFFFF"/>
                </a:highlight>
              </a:rPr>
              <a:t>: </a:t>
            </a:r>
            <a:r>
              <a:rPr lang="en-GB" sz="1200" dirty="0">
                <a:solidFill>
                  <a:srgbClr val="A31515"/>
                </a:solidFill>
                <a:highlight>
                  <a:srgbClr val="FFFFFF"/>
                </a:highlight>
              </a:rPr>
              <a:t>"</a:t>
            </a:r>
            <a:r>
              <a:rPr lang="en-GB" sz="1200" dirty="0" err="1">
                <a:solidFill>
                  <a:srgbClr val="A31515"/>
                </a:solidFill>
                <a:highlight>
                  <a:srgbClr val="FFFFFF"/>
                </a:highlight>
              </a:rPr>
              <a:t>northeurope</a:t>
            </a:r>
            <a:r>
              <a:rPr lang="en-GB" sz="1200" dirty="0">
                <a:solidFill>
                  <a:srgbClr val="A31515"/>
                </a:solidFill>
                <a:highlight>
                  <a:srgbClr val="FFFFFF"/>
                </a:highlight>
              </a:rPr>
              <a:t>"</a:t>
            </a:r>
            <a:r>
              <a:rPr lang="en-GB" sz="1200" dirty="0">
                <a:solidFill>
                  <a:srgbClr val="000000"/>
                </a:solidFill>
                <a:highlight>
                  <a:srgbClr val="FFFFFF"/>
                </a:highlight>
              </a:rPr>
              <a:t>,</a:t>
            </a:r>
          </a:p>
          <a:p>
            <a:r>
              <a:rPr lang="en-GB" sz="1200" dirty="0">
                <a:solidFill>
                  <a:srgbClr val="000000"/>
                </a:solidFill>
                <a:highlight>
                  <a:srgbClr val="FFFFFF"/>
                </a:highlight>
              </a:rPr>
              <a:t>            </a:t>
            </a:r>
            <a:r>
              <a:rPr lang="en-GB" sz="1200" dirty="0">
                <a:solidFill>
                  <a:srgbClr val="2E75B6"/>
                </a:solidFill>
                <a:highlight>
                  <a:srgbClr val="FFFFFF"/>
                </a:highlight>
              </a:rPr>
              <a:t>"tags"</a:t>
            </a:r>
            <a:r>
              <a:rPr lang="en-GB" sz="1200" dirty="0">
                <a:solidFill>
                  <a:srgbClr val="000000"/>
                </a:solidFill>
                <a:highlight>
                  <a:srgbClr val="FFFFFF"/>
                </a:highlight>
              </a:rPr>
              <a:t>: {},</a:t>
            </a:r>
          </a:p>
          <a:p>
            <a:r>
              <a:rPr lang="en-GB" sz="1200" dirty="0">
                <a:solidFill>
                  <a:srgbClr val="000000"/>
                </a:solidFill>
                <a:highlight>
                  <a:srgbClr val="FFFFFF"/>
                </a:highlight>
              </a:rPr>
              <a:t>            </a:t>
            </a:r>
            <a:r>
              <a:rPr lang="en-GB" sz="1200" dirty="0">
                <a:solidFill>
                  <a:srgbClr val="2E75B6"/>
                </a:solidFill>
                <a:highlight>
                  <a:srgbClr val="FFFFFF"/>
                </a:highlight>
              </a:rPr>
              <a:t>"properties"</a:t>
            </a:r>
            <a:r>
              <a:rPr lang="en-GB" sz="1200" dirty="0">
                <a:solidFill>
                  <a:srgbClr val="000000"/>
                </a:solidFill>
                <a:highlight>
                  <a:srgbClr val="FFFFFF"/>
                </a:highlight>
              </a:rPr>
              <a:t>: {</a:t>
            </a:r>
          </a:p>
          <a:p>
            <a:r>
              <a:rPr lang="en-GB" sz="1200" dirty="0">
                <a:solidFill>
                  <a:srgbClr val="000000"/>
                </a:solidFill>
                <a:highlight>
                  <a:srgbClr val="FFFFFF"/>
                </a:highlight>
              </a:rPr>
              <a:t>                </a:t>
            </a:r>
            <a:r>
              <a:rPr lang="en-GB" sz="1200" dirty="0">
                <a:solidFill>
                  <a:srgbClr val="2E75B6"/>
                </a:solidFill>
                <a:highlight>
                  <a:srgbClr val="FFFFFF"/>
                </a:highlight>
              </a:rPr>
              <a:t>"</a:t>
            </a:r>
            <a:r>
              <a:rPr lang="en-GB" sz="1200" dirty="0" err="1">
                <a:solidFill>
                  <a:srgbClr val="2E75B6"/>
                </a:solidFill>
                <a:highlight>
                  <a:srgbClr val="FFFFFF"/>
                </a:highlight>
              </a:rPr>
              <a:t>accountType</a:t>
            </a:r>
            <a:r>
              <a:rPr lang="en-GB" sz="1200" dirty="0">
                <a:solidFill>
                  <a:srgbClr val="2E75B6"/>
                </a:solidFill>
                <a:highlight>
                  <a:srgbClr val="FFFFFF"/>
                </a:highlight>
              </a:rPr>
              <a:t>"</a:t>
            </a:r>
            <a:r>
              <a:rPr lang="en-GB" sz="1200" dirty="0">
                <a:solidFill>
                  <a:srgbClr val="000000"/>
                </a:solidFill>
                <a:highlight>
                  <a:srgbClr val="FFFFFF"/>
                </a:highlight>
              </a:rPr>
              <a:t>: </a:t>
            </a:r>
            <a:r>
              <a:rPr lang="en-GB" sz="1200" dirty="0">
                <a:solidFill>
                  <a:srgbClr val="A31515"/>
                </a:solidFill>
                <a:highlight>
                  <a:srgbClr val="FFFFFF"/>
                </a:highlight>
              </a:rPr>
              <a:t>"</a:t>
            </a:r>
            <a:r>
              <a:rPr lang="en-GB" sz="1200" dirty="0" err="1">
                <a:solidFill>
                  <a:srgbClr val="A31515"/>
                </a:solidFill>
                <a:highlight>
                  <a:srgbClr val="FFFFFF"/>
                </a:highlight>
              </a:rPr>
              <a:t>Standard_RAGRS</a:t>
            </a:r>
            <a:r>
              <a:rPr lang="en-GB" sz="1200" dirty="0">
                <a:solidFill>
                  <a:srgbClr val="A31515"/>
                </a:solidFill>
                <a:highlight>
                  <a:srgbClr val="FFFFFF"/>
                </a:highlight>
              </a:rPr>
              <a:t>"</a:t>
            </a:r>
            <a:endParaRPr lang="en-GB" sz="1200" dirty="0">
              <a:solidFill>
                <a:srgbClr val="000000"/>
              </a:solidFill>
              <a:highlight>
                <a:srgbClr val="FFFFFF"/>
              </a:highlight>
            </a:endParaRPr>
          </a:p>
          <a:p>
            <a:r>
              <a:rPr lang="en-GB" sz="1200" dirty="0">
                <a:solidFill>
                  <a:srgbClr val="000000"/>
                </a:solidFill>
                <a:highlight>
                  <a:srgbClr val="FFFFFF"/>
                </a:highlight>
              </a:rPr>
              <a:t>            },</a:t>
            </a:r>
          </a:p>
          <a:p>
            <a:r>
              <a:rPr lang="en-GB" sz="1200" dirty="0">
                <a:solidFill>
                  <a:srgbClr val="000000"/>
                </a:solidFill>
                <a:highlight>
                  <a:srgbClr val="FFFFFF"/>
                </a:highlight>
              </a:rPr>
              <a:t>            </a:t>
            </a:r>
            <a:r>
              <a:rPr lang="en-GB" sz="1200" dirty="0">
                <a:solidFill>
                  <a:srgbClr val="2E75B6"/>
                </a:solidFill>
                <a:highlight>
                  <a:srgbClr val="FFFFFF"/>
                </a:highlight>
              </a:rPr>
              <a:t>"</a:t>
            </a:r>
            <a:r>
              <a:rPr lang="en-GB" sz="1200" dirty="0" err="1">
                <a:solidFill>
                  <a:srgbClr val="2E75B6"/>
                </a:solidFill>
                <a:highlight>
                  <a:srgbClr val="FFFFFF"/>
                </a:highlight>
              </a:rPr>
              <a:t>dependsOn</a:t>
            </a:r>
            <a:r>
              <a:rPr lang="en-GB" sz="1200" dirty="0">
                <a:solidFill>
                  <a:srgbClr val="2E75B6"/>
                </a:solidFill>
                <a:highlight>
                  <a:srgbClr val="FFFFFF"/>
                </a:highlight>
              </a:rPr>
              <a:t>"</a:t>
            </a:r>
            <a:r>
              <a:rPr lang="en-GB" sz="1200" dirty="0">
                <a:solidFill>
                  <a:srgbClr val="000000"/>
                </a:solidFill>
                <a:highlight>
                  <a:srgbClr val="FFFFFF"/>
                </a:highlight>
              </a:rPr>
              <a:t>: []</a:t>
            </a:r>
          </a:p>
          <a:p>
            <a:r>
              <a:rPr lang="en-GB" sz="1200" dirty="0">
                <a:solidFill>
                  <a:srgbClr val="000000"/>
                </a:solidFill>
                <a:highlight>
                  <a:srgbClr val="FFFFFF"/>
                </a:highlight>
              </a:rPr>
              <a:t>        }</a:t>
            </a:r>
          </a:p>
          <a:p>
            <a:r>
              <a:rPr lang="en-GB" sz="1200" dirty="0">
                <a:solidFill>
                  <a:srgbClr val="000000"/>
                </a:solidFill>
                <a:highlight>
                  <a:srgbClr val="FFFFFF"/>
                </a:highlight>
              </a:rPr>
              <a:t>    ]</a:t>
            </a:r>
          </a:p>
          <a:p>
            <a:r>
              <a:rPr lang="en-GB" sz="1200" dirty="0">
                <a:solidFill>
                  <a:srgbClr val="000000"/>
                </a:solidFill>
                <a:highlight>
                  <a:srgbClr val="FFFFFF"/>
                </a:highlight>
              </a:rPr>
              <a:t>}</a:t>
            </a:r>
            <a:endParaRPr lang="en-GB" sz="1200" dirty="0"/>
          </a:p>
          <a:p>
            <a:endParaRPr lang="en-GB"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788626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6013954"/>
          </a:xfrm>
        </p:spPr>
        <p:txBody>
          <a:bodyPr vert="horz" wrap="square" lIns="146304" tIns="91440" rIns="146304" bIns="91440" rtlCol="0">
            <a:spAutoFit/>
          </a:bodyPr>
          <a:lstStyle/>
          <a:p>
            <a:pPr marL="0" indent="0">
              <a:buNone/>
            </a:pPr>
            <a:r>
              <a:rPr lang="en-GB" sz="2400" dirty="0">
                <a:gradFill>
                  <a:gsLst>
                    <a:gs pos="1250">
                      <a:schemeClr val="tx2"/>
                    </a:gs>
                    <a:gs pos="99000">
                      <a:schemeClr val="tx2"/>
                    </a:gs>
                  </a:gsLst>
                  <a:lin ang="5400000" scaled="0"/>
                </a:gradFill>
                <a:latin typeface="+mn-lt"/>
              </a:rPr>
              <a:t>Azure QuickStarts </a:t>
            </a:r>
            <a:r>
              <a:rPr lang="en-US" sz="2400" dirty="0">
                <a:gradFill>
                  <a:gsLst>
                    <a:gs pos="1250">
                      <a:schemeClr val="tx2"/>
                    </a:gs>
                    <a:gs pos="99000">
                      <a:schemeClr val="tx2"/>
                    </a:gs>
                  </a:gsLst>
                  <a:lin ang="5400000" scaled="0"/>
                </a:gradFill>
                <a:latin typeface="+mn-lt"/>
                <a:hlinkClick r:id="rId3"/>
              </a:rPr>
              <a:t>https://azure.microsoft.com/en-us/documentation/templates/</a:t>
            </a:r>
            <a:endParaRPr lang="en-GB" sz="2400" dirty="0">
              <a:gradFill>
                <a:gsLst>
                  <a:gs pos="1250">
                    <a:schemeClr val="tx2"/>
                  </a:gs>
                  <a:gs pos="99000">
                    <a:schemeClr val="tx2"/>
                  </a:gs>
                </a:gsLst>
                <a:lin ang="5400000" scaled="0"/>
              </a:gradFill>
              <a:latin typeface="+mn-lt"/>
            </a:endParaRPr>
          </a:p>
          <a:p>
            <a:pPr marL="0" indent="0">
              <a:buNone/>
            </a:pPr>
            <a:r>
              <a:rPr lang="en-GB" sz="2400" dirty="0">
                <a:gradFill>
                  <a:gsLst>
                    <a:gs pos="1250">
                      <a:schemeClr val="tx2"/>
                    </a:gs>
                    <a:gs pos="99000">
                      <a:schemeClr val="tx2"/>
                    </a:gs>
                  </a:gsLst>
                  <a:lin ang="5400000" scaled="0"/>
                </a:gradFill>
                <a:latin typeface="+mn-lt"/>
              </a:rPr>
              <a:t>ARMViz.io</a:t>
            </a:r>
          </a:p>
          <a:p>
            <a:pPr marL="0" indent="0">
              <a:buNone/>
            </a:pPr>
            <a:r>
              <a:rPr lang="en-GB" sz="2400" dirty="0">
                <a:gradFill>
                  <a:gsLst>
                    <a:gs pos="1250">
                      <a:schemeClr val="tx2"/>
                    </a:gs>
                    <a:gs pos="99000">
                      <a:schemeClr val="tx2"/>
                    </a:gs>
                  </a:gsLst>
                  <a:lin ang="5400000" scaled="0"/>
                </a:gradFill>
                <a:latin typeface="+mn-lt"/>
              </a:rPr>
              <a:t>Export From Azure Web App Deployment wizard</a:t>
            </a:r>
          </a:p>
          <a:p>
            <a:pPr marL="0" indent="0">
              <a:buNone/>
            </a:pPr>
            <a:r>
              <a:rPr lang="en-GB" sz="2400" dirty="0">
                <a:gradFill>
                  <a:gsLst>
                    <a:gs pos="1250">
                      <a:schemeClr val="tx2"/>
                    </a:gs>
                    <a:gs pos="99000">
                      <a:schemeClr val="tx2"/>
                    </a:gs>
                  </a:gsLst>
                  <a:lin ang="5400000" scaled="0"/>
                </a:gradFill>
                <a:latin typeface="+mn-lt"/>
              </a:rPr>
              <a:t>Visual Studio Templates (With appropriate Azure SDK version installed)</a:t>
            </a:r>
          </a:p>
          <a:p>
            <a:pPr marL="0" indent="0">
              <a:buNone/>
            </a:pPr>
            <a:r>
              <a:rPr lang="en-GB" sz="2400" dirty="0">
                <a:gradFill>
                  <a:gsLst>
                    <a:gs pos="1250">
                      <a:schemeClr val="tx2"/>
                    </a:gs>
                    <a:gs pos="99000">
                      <a:schemeClr val="tx2"/>
                    </a:gs>
                  </a:gsLst>
                  <a:lin ang="5400000" scaled="0"/>
                </a:gradFill>
                <a:latin typeface="+mn-lt"/>
              </a:rPr>
              <a:t>Export Resource Group Template</a:t>
            </a:r>
          </a:p>
          <a:p>
            <a:pPr marL="0" indent="0">
              <a:buNone/>
            </a:pPr>
            <a:endParaRPr lang="en-US" sz="2400" dirty="0">
              <a:gradFill>
                <a:gsLst>
                  <a:gs pos="1250">
                    <a:schemeClr val="tx2"/>
                  </a:gs>
                  <a:gs pos="99000">
                    <a:schemeClr val="tx2"/>
                  </a:gs>
                </a:gsLst>
                <a:lin ang="5400000" scaled="0"/>
              </a:gradFill>
              <a:latin typeface="+mn-lt"/>
              <a:hlinkClick r:id="" action="ppaction://noaction"/>
            </a:endParaRPr>
          </a:p>
          <a:p>
            <a:pPr marL="0" indent="0">
              <a:buNone/>
            </a:pPr>
            <a:r>
              <a:rPr lang="en-US" sz="2400" dirty="0">
                <a:gradFill>
                  <a:gsLst>
                    <a:gs pos="1250">
                      <a:schemeClr val="tx2"/>
                    </a:gs>
                    <a:gs pos="99000">
                      <a:schemeClr val="tx2"/>
                    </a:gs>
                  </a:gsLst>
                  <a:lin ang="5400000" scaled="0"/>
                </a:gradFill>
                <a:latin typeface="+mn-lt"/>
                <a:hlinkClick r:id="" action="ppaction://noaction"/>
              </a:rPr>
              <a:t>Resources for you :-</a:t>
            </a:r>
          </a:p>
          <a:p>
            <a:pPr marL="0" indent="0">
              <a:buNone/>
            </a:pPr>
            <a:endParaRPr lang="en-US" sz="2400" dirty="0">
              <a:gradFill>
                <a:gsLst>
                  <a:gs pos="1250">
                    <a:schemeClr val="tx2"/>
                  </a:gs>
                  <a:gs pos="99000">
                    <a:schemeClr val="tx2"/>
                  </a:gs>
                </a:gsLst>
                <a:lin ang="5400000" scaled="0"/>
              </a:gradFill>
              <a:latin typeface="+mn-lt"/>
              <a:hlinkClick r:id="" action="ppaction://noaction"/>
            </a:endParaRPr>
          </a:p>
          <a:p>
            <a:pPr lvl="1"/>
            <a:r>
              <a:rPr lang="en-US" sz="2000" dirty="0">
                <a:hlinkClick r:id="" action="ppaction://noaction"/>
              </a:rPr>
              <a:t>https://azure.microsoft.com/en-us/documentation/articles/resource-group-authoring-templates/</a:t>
            </a:r>
            <a:endParaRPr lang="en-GB" sz="2000" dirty="0"/>
          </a:p>
          <a:p>
            <a:pPr lvl="1"/>
            <a:endParaRPr lang="en-US" sz="2000" dirty="0">
              <a:hlinkClick r:id="" action="ppaction://noaction"/>
            </a:endParaRPr>
          </a:p>
          <a:p>
            <a:pPr lvl="1"/>
            <a:r>
              <a:rPr lang="en-US" sz="2000" dirty="0">
                <a:hlinkClick r:id="" action="ppaction://noaction"/>
              </a:rPr>
              <a:t>http://download.microsoft.com/download/8/E/1/8E1DBEFA-CECE-4DC9-A813-93520A5D7CFE/World%20Class%20ARM%20Templates%20-%20Considerations%20and%20Proven%20Practices.pdf</a:t>
            </a:r>
            <a:endParaRPr lang="en-US" sz="2000" dirty="0"/>
          </a:p>
          <a:p>
            <a:pPr lvl="1"/>
            <a:endParaRPr lang="en-US" sz="2000" dirty="0">
              <a:hlinkClick r:id="rId4"/>
            </a:endParaRPr>
          </a:p>
          <a:p>
            <a:pPr lvl="1"/>
            <a:r>
              <a:rPr lang="en-US" sz="2000" dirty="0">
                <a:hlinkClick r:id="rId4"/>
              </a:rPr>
              <a:t>https://azure.microsoft.com/en-us/documentation/articles/resource-group-template-functions/</a:t>
            </a:r>
            <a:endParaRPr lang="en-GB" sz="2000" dirty="0"/>
          </a:p>
          <a:p>
            <a:pPr marL="0" indent="0">
              <a:buNone/>
            </a:pPr>
            <a:endParaRPr lang="en-GB" sz="2400" dirty="0">
              <a:gradFill>
                <a:gsLst>
                  <a:gs pos="1250">
                    <a:schemeClr val="tx2"/>
                  </a:gs>
                  <a:gs pos="99000">
                    <a:schemeClr val="tx2"/>
                  </a:gs>
                </a:gsLst>
                <a:lin ang="5400000" scaled="0"/>
              </a:gradFill>
              <a:latin typeface="+mn-lt"/>
            </a:endParaRPr>
          </a:p>
        </p:txBody>
      </p:sp>
      <p:sp>
        <p:nvSpPr>
          <p:cNvPr id="2" name="Title 1"/>
          <p:cNvSpPr>
            <a:spLocks noGrp="1"/>
          </p:cNvSpPr>
          <p:nvPr>
            <p:ph type="title"/>
          </p:nvPr>
        </p:nvSpPr>
        <p:spPr/>
        <p:txBody>
          <a:bodyPr/>
          <a:lstStyle/>
          <a:p>
            <a:r>
              <a:rPr lang="en-GB" dirty="0"/>
              <a:t>ARM Resources</a:t>
            </a:r>
          </a:p>
        </p:txBody>
      </p:sp>
      <p:pic>
        <p:nvPicPr>
          <p:cNvPr id="4" name="Picture 3"/>
          <p:cNvPicPr>
            <a:picLocks noChangeAspect="1"/>
          </p:cNvPicPr>
          <p:nvPr/>
        </p:nvPicPr>
        <p:blipFill>
          <a:blip r:embed="rId5"/>
          <a:stretch>
            <a:fillRect/>
          </a:stretch>
        </p:blipFill>
        <p:spPr>
          <a:xfrm>
            <a:off x="10034661" y="112886"/>
            <a:ext cx="2509989" cy="2509989"/>
          </a:xfrm>
          <a:prstGeom prst="rect">
            <a:avLst/>
          </a:prstGeom>
        </p:spPr>
      </p:pic>
    </p:spTree>
    <p:extLst>
      <p:ext uri="{BB962C8B-B14F-4D97-AF65-F5344CB8AC3E}">
        <p14:creationId xmlns:p14="http://schemas.microsoft.com/office/powerpoint/2010/main" val="6185634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098762"/>
          </a:xfrm>
        </p:spPr>
        <p:txBody>
          <a:bodyPr/>
          <a:lstStyle/>
          <a:p>
            <a:r>
              <a:rPr lang="en-GB" sz="6600" dirty="0"/>
              <a:t>Azure RM templates – Labs </a:t>
            </a:r>
            <a:r>
              <a:rPr lang="en-GB" sz="6600" dirty="0" err="1"/>
              <a:t>pt</a:t>
            </a:r>
            <a:r>
              <a:rPr lang="en-GB" sz="6600" dirty="0"/>
              <a:t> 5</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6344370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3804431" y="31992"/>
            <a:ext cx="11841029" cy="6880506"/>
          </a:xfrm>
          <a:prstGeom prst="rect">
            <a:avLst/>
          </a:prstGeom>
        </p:spPr>
      </p:pic>
      <p:sp>
        <p:nvSpPr>
          <p:cNvPr id="2" name="Title 1"/>
          <p:cNvSpPr>
            <a:spLocks noGrp="1"/>
          </p:cNvSpPr>
          <p:nvPr>
            <p:ph type="title"/>
          </p:nvPr>
        </p:nvSpPr>
        <p:spPr>
          <a:xfrm>
            <a:off x="313581" y="1120998"/>
            <a:ext cx="7056784" cy="5210873"/>
          </a:xfrm>
          <a:solidFill>
            <a:srgbClr val="002050">
              <a:alpha val="75000"/>
            </a:srgbClr>
          </a:solidFill>
        </p:spPr>
        <p:txBody>
          <a:bodyPr vert="horz" wrap="square" lIns="146304" tIns="91440" rIns="146304" bIns="91440" rtlCol="0" anchor="t" anchorCtr="0">
            <a:noAutofit/>
          </a:bodyPr>
          <a:lstStyle/>
          <a:p>
            <a:r>
              <a:rPr lang="en-GB" sz="6000" dirty="0">
                <a:latin typeface="Segoe UI Light" panose="020B0502040204020203" pitchFamily="34" charset="0"/>
                <a:cs typeface="Segoe UI Light" panose="020B0502040204020203" pitchFamily="34" charset="0"/>
              </a:rPr>
              <a:t>Desired State Configuration and Script VM Extensions </a:t>
            </a:r>
            <a:endParaRPr lang="en-US" sz="4000" dirty="0">
              <a:solidFill>
                <a:schemeClr val="tx1"/>
              </a:soli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21364445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2125677"/>
            <a:ext cx="11414305" cy="1147417"/>
          </a:xfrm>
        </p:spPr>
        <p:txBody>
          <a:bodyPr/>
          <a:lstStyle/>
          <a:p>
            <a:r>
              <a:rPr lang="en-GB" sz="5400" dirty="0" smtClean="0"/>
              <a:t>Who we are and what we do</a:t>
            </a:r>
          </a:p>
        </p:txBody>
      </p:sp>
      <p:sp>
        <p:nvSpPr>
          <p:cNvPr id="3" name="Title 2"/>
          <p:cNvSpPr>
            <a:spLocks noGrp="1"/>
          </p:cNvSpPr>
          <p:nvPr>
            <p:ph type="title"/>
          </p:nvPr>
        </p:nvSpPr>
        <p:spPr>
          <a:xfrm>
            <a:off x="313581" y="313357"/>
            <a:ext cx="8229535" cy="876041"/>
          </a:xfrm>
        </p:spPr>
        <p:txBody>
          <a:bodyPr/>
          <a:lstStyle/>
          <a:p>
            <a:r>
              <a:rPr lang="en-GB" sz="4400" dirty="0" smtClean="0">
                <a:solidFill>
                  <a:schemeClr val="accent2"/>
                </a:solidFill>
              </a:rPr>
              <a:t>Meet the team</a:t>
            </a:r>
            <a:endParaRPr lang="en-GB" sz="4400" dirty="0">
              <a:solidFill>
                <a:schemeClr val="accent2"/>
              </a:solidFill>
            </a:endParaRPr>
          </a:p>
        </p:txBody>
      </p:sp>
      <p:grpSp>
        <p:nvGrpSpPr>
          <p:cNvPr id="42" name="Group 4"/>
          <p:cNvGrpSpPr>
            <a:grpSpLocks noChangeAspect="1"/>
          </p:cNvGrpSpPr>
          <p:nvPr/>
        </p:nvGrpSpPr>
        <p:grpSpPr bwMode="auto">
          <a:xfrm>
            <a:off x="9875797" y="-33313"/>
            <a:ext cx="3260726" cy="1758950"/>
            <a:chOff x="6184" y="72"/>
            <a:chExt cx="2054" cy="1108"/>
          </a:xfrm>
        </p:grpSpPr>
        <p:sp>
          <p:nvSpPr>
            <p:cNvPr id="43"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44" name="Picture 1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80" y="5600359"/>
            <a:ext cx="2103097" cy="390938"/>
          </a:xfrm>
          <a:prstGeom prst="rect">
            <a:avLst/>
          </a:prstGeom>
        </p:spPr>
      </p:pic>
      <p:sp>
        <p:nvSpPr>
          <p:cNvPr id="145" name="Text Placeholder 1"/>
          <p:cNvSpPr txBox="1">
            <a:spLocks/>
          </p:cNvSpPr>
          <p:nvPr/>
        </p:nvSpPr>
        <p:spPr>
          <a:xfrm>
            <a:off x="274702" y="3081357"/>
            <a:ext cx="11414305" cy="1970368"/>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Henry Truong</a:t>
            </a:r>
          </a:p>
          <a:p>
            <a:r>
              <a:rPr lang="en-GB" sz="1600" dirty="0" smtClean="0"/>
              <a:t>Technical Architect</a:t>
            </a:r>
          </a:p>
        </p:txBody>
      </p:sp>
    </p:spTree>
    <p:extLst>
      <p:ext uri="{BB962C8B-B14F-4D97-AF65-F5344CB8AC3E}">
        <p14:creationId xmlns:p14="http://schemas.microsoft.com/office/powerpoint/2010/main" val="2913404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597" y="2057102"/>
            <a:ext cx="11887200" cy="3785652"/>
          </a:xfrm>
        </p:spPr>
        <p:txBody>
          <a:bodyPr/>
          <a:lstStyle/>
          <a:p>
            <a:r>
              <a:rPr lang="en-GB" dirty="0">
                <a:solidFill>
                  <a:schemeClr val="tx1"/>
                </a:solidFill>
              </a:rPr>
              <a:t>Automating Deployment with PowerShell DSC</a:t>
            </a:r>
            <a:br>
              <a:rPr lang="en-GB" dirty="0">
                <a:solidFill>
                  <a:schemeClr val="tx1"/>
                </a:solidFill>
              </a:rPr>
            </a:br>
            <a:r>
              <a:rPr lang="en-GB" dirty="0">
                <a:solidFill>
                  <a:schemeClr val="tx1"/>
                </a:solidFill>
              </a:rPr>
              <a:t/>
            </a:r>
            <a:br>
              <a:rPr lang="en-GB" dirty="0">
                <a:solidFill>
                  <a:schemeClr val="tx1"/>
                </a:solidFill>
              </a:rPr>
            </a:br>
            <a:r>
              <a:rPr lang="en-US" sz="4400" dirty="0"/>
              <a:t>Deploying </a:t>
            </a:r>
            <a:r>
              <a:rPr lang="en-US" sz="4400" dirty="0" smtClean="0"/>
              <a:t>‘Prints’, </a:t>
            </a:r>
            <a:r>
              <a:rPr lang="en-US" sz="4400" dirty="0"/>
              <a:t>not </a:t>
            </a:r>
            <a:r>
              <a:rPr lang="en-US" sz="4400" dirty="0" smtClean="0"/>
              <a:t>‘Art’.</a:t>
            </a:r>
            <a:endParaRPr lang="en-US" sz="72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5761545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PowerShell DSC Script – Install IIS and ASP.Net</a:t>
            </a:r>
            <a:endParaRPr lang="en-US" dirty="0"/>
          </a:p>
        </p:txBody>
      </p:sp>
      <p:pic>
        <p:nvPicPr>
          <p:cNvPr id="7" name="Picture 6"/>
          <p:cNvPicPr>
            <a:picLocks noChangeAspect="1"/>
          </p:cNvPicPr>
          <p:nvPr/>
        </p:nvPicPr>
        <p:blipFill>
          <a:blip r:embed="rId4"/>
          <a:stretch>
            <a:fillRect/>
          </a:stretch>
        </p:blipFill>
        <p:spPr>
          <a:xfrm>
            <a:off x="457597" y="1553046"/>
            <a:ext cx="6705796" cy="461553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666415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a:t>Azure Posh Deploy – Labs </a:t>
            </a:r>
            <a:r>
              <a:rPr lang="en-GB" dirty="0" err="1"/>
              <a:t>pt</a:t>
            </a:r>
            <a:r>
              <a:rPr lang="en-GB" dirty="0"/>
              <a:t> 6</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845916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19848"/>
            <a:ext cx="5813217" cy="4700091"/>
          </a:xfrm>
          <a:solidFill>
            <a:srgbClr val="002050">
              <a:alpha val="75000"/>
            </a:srgbClr>
          </a:solidFill>
        </p:spPr>
        <p:txBody>
          <a:bodyPr vert="horz" wrap="square" lIns="146304" tIns="91440" rIns="146304" bIns="91440" rtlCol="0" anchor="t" anchorCtr="0">
            <a:noAutofit/>
          </a:bodyPr>
          <a:lstStyle/>
          <a:p>
            <a:r>
              <a:rPr lang="en-GB" sz="8800" dirty="0">
                <a:latin typeface="Segoe UI Light" panose="020B0502040204020203" pitchFamily="34" charset="0"/>
                <a:cs typeface="Segoe UI Light" panose="020B0502040204020203" pitchFamily="34" charset="0"/>
              </a:rPr>
              <a:t/>
            </a:r>
            <a:br>
              <a:rPr lang="en-GB" sz="8800" dirty="0">
                <a:latin typeface="Segoe UI Light" panose="020B0502040204020203" pitchFamily="34" charset="0"/>
                <a:cs typeface="Segoe UI Light" panose="020B0502040204020203" pitchFamily="34" charset="0"/>
              </a:rPr>
            </a:br>
            <a:r>
              <a:rPr lang="en-GB" sz="8800" dirty="0">
                <a:latin typeface="Segoe UI Light" panose="020B0502040204020203" pitchFamily="34" charset="0"/>
                <a:cs typeface="Segoe UI Light" panose="020B0502040204020203" pitchFamily="34" charset="0"/>
              </a:rPr>
              <a:t>  </a:t>
            </a:r>
            <a:r>
              <a:rPr lang="en-GB" sz="13800" dirty="0">
                <a:latin typeface="Segoe UI Light" panose="020B0502040204020203" pitchFamily="34" charset="0"/>
                <a:cs typeface="Segoe UI Light" panose="020B0502040204020203" pitchFamily="34" charset="0"/>
              </a:rPr>
              <a:t>Day </a:t>
            </a:r>
            <a:r>
              <a:rPr lang="en-GB" sz="13800" dirty="0" smtClean="0">
                <a:latin typeface="Segoe UI Light" panose="020B0502040204020203" pitchFamily="34" charset="0"/>
                <a:cs typeface="Segoe UI Light" panose="020B0502040204020203" pitchFamily="34" charset="0"/>
              </a:rPr>
              <a:t>3  </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42569339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smtClean="0"/>
              <a:t>0 – 60 in 2 days</a:t>
            </a:r>
            <a:endParaRPr lang="en-GB"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pic>
        <p:nvPicPr>
          <p:cNvPr id="2050" name="Picture 2" descr="Image result for fast and furio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176" y="1478199"/>
            <a:ext cx="9346251" cy="467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0028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945" y="4777408"/>
            <a:ext cx="5394901" cy="1181862"/>
          </a:xfrm>
        </p:spPr>
        <p:txBody>
          <a:bodyPr/>
          <a:lstStyle/>
          <a:p>
            <a:r>
              <a:rPr lang="en-GB" dirty="0" smtClean="0"/>
              <a:t>Retrospective</a:t>
            </a:r>
            <a:endParaRPr lang="en-GB"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pic>
        <p:nvPicPr>
          <p:cNvPr id="5122" name="Picture 2" descr="Image result for windows 95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92" y="571214"/>
            <a:ext cx="9906535" cy="369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6142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smtClean="0"/>
              <a:t>Fasten your seatbelts</a:t>
            </a:r>
            <a:endParaRPr lang="en-GB"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pic>
        <p:nvPicPr>
          <p:cNvPr id="4098" name="Picture 2" descr="Image result for rock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921" y="1522587"/>
            <a:ext cx="8320949" cy="459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32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smtClean="0"/>
              <a:t>Git &amp; Visual Studio</a:t>
            </a:r>
            <a:endParaRPr lang="en-GB"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
        <p:nvSpPr>
          <p:cNvPr id="4" name="TextBox 3"/>
          <p:cNvSpPr txBox="1"/>
          <p:nvPr/>
        </p:nvSpPr>
        <p:spPr>
          <a:xfrm>
            <a:off x="665900" y="1851360"/>
            <a:ext cx="10124287" cy="3373231"/>
          </a:xfrm>
          <a:prstGeom prst="rect">
            <a:avLst/>
          </a:prstGeom>
          <a:noFill/>
        </p:spPr>
        <p:txBody>
          <a:bodyPr wrap="square" lIns="182880" tIns="146304" rIns="182880" bIns="146304" rtlCol="0">
            <a:spAutoFit/>
          </a:bodyPr>
          <a:lstStyle/>
          <a:p>
            <a:pPr>
              <a:lnSpc>
                <a:spcPct val="90000"/>
              </a:lnSpc>
              <a:spcAft>
                <a:spcPts val="600"/>
              </a:spcAft>
            </a:pPr>
            <a:r>
              <a:rPr lang="en-GB" sz="4000" dirty="0" smtClean="0">
                <a:gradFill>
                  <a:gsLst>
                    <a:gs pos="2917">
                      <a:schemeClr val="tx1"/>
                    </a:gs>
                    <a:gs pos="30000">
                      <a:schemeClr val="tx1"/>
                    </a:gs>
                  </a:gsLst>
                  <a:lin ang="5400000" scaled="0"/>
                </a:gradFill>
              </a:rPr>
              <a:t>Clone the repo</a:t>
            </a:r>
          </a:p>
          <a:p>
            <a:pPr>
              <a:lnSpc>
                <a:spcPct val="90000"/>
              </a:lnSpc>
              <a:spcAft>
                <a:spcPts val="600"/>
              </a:spcAft>
            </a:pPr>
            <a:r>
              <a:rPr lang="en-GB" sz="4000" dirty="0" smtClean="0">
                <a:gradFill>
                  <a:gsLst>
                    <a:gs pos="2917">
                      <a:schemeClr val="tx1"/>
                    </a:gs>
                    <a:gs pos="30000">
                      <a:schemeClr val="tx1"/>
                    </a:gs>
                  </a:gsLst>
                  <a:lin ang="5400000" scaled="0"/>
                </a:gradFill>
              </a:rPr>
              <a:t>Stage (add) your code</a:t>
            </a:r>
          </a:p>
          <a:p>
            <a:pPr>
              <a:lnSpc>
                <a:spcPct val="90000"/>
              </a:lnSpc>
              <a:spcAft>
                <a:spcPts val="600"/>
              </a:spcAft>
            </a:pPr>
            <a:r>
              <a:rPr lang="en-GB" sz="4000" dirty="0" smtClean="0">
                <a:gradFill>
                  <a:gsLst>
                    <a:gs pos="2917">
                      <a:schemeClr val="tx1"/>
                    </a:gs>
                    <a:gs pos="30000">
                      <a:schemeClr val="tx1"/>
                    </a:gs>
                  </a:gsLst>
                  <a:lin ang="5400000" scaled="0"/>
                </a:gradFill>
              </a:rPr>
              <a:t>Commit the code</a:t>
            </a:r>
          </a:p>
          <a:p>
            <a:pPr>
              <a:lnSpc>
                <a:spcPct val="90000"/>
              </a:lnSpc>
              <a:spcAft>
                <a:spcPts val="600"/>
              </a:spcAft>
            </a:pPr>
            <a:r>
              <a:rPr lang="en-GB" sz="4000" dirty="0" smtClean="0">
                <a:gradFill>
                  <a:gsLst>
                    <a:gs pos="2917">
                      <a:schemeClr val="tx1"/>
                    </a:gs>
                    <a:gs pos="30000">
                      <a:schemeClr val="tx1"/>
                    </a:gs>
                  </a:gsLst>
                  <a:lin ang="5400000" scaled="0"/>
                </a:gradFill>
              </a:rPr>
              <a:t>Push your code</a:t>
            </a:r>
          </a:p>
          <a:p>
            <a:pPr>
              <a:lnSpc>
                <a:spcPct val="90000"/>
              </a:lnSpc>
              <a:spcAft>
                <a:spcPts val="600"/>
              </a:spcAft>
            </a:pPr>
            <a:r>
              <a:rPr lang="en-GB" sz="4000" dirty="0" smtClean="0">
                <a:gradFill>
                  <a:gsLst>
                    <a:gs pos="2917">
                      <a:schemeClr val="tx1"/>
                    </a:gs>
                    <a:gs pos="30000">
                      <a:schemeClr val="tx1"/>
                    </a:gs>
                  </a:gsLst>
                  <a:lin ang="5400000" scaled="0"/>
                </a:gradFill>
              </a:rPr>
              <a:t>Pull code</a:t>
            </a:r>
            <a:endParaRPr lang="en-GB" sz="4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70304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smtClean="0"/>
              <a:t>CI/CD</a:t>
            </a:r>
            <a:endParaRPr lang="en-GB"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
        <p:nvSpPr>
          <p:cNvPr id="4" name="TextBox 3"/>
          <p:cNvSpPr txBox="1"/>
          <p:nvPr/>
        </p:nvSpPr>
        <p:spPr>
          <a:xfrm>
            <a:off x="665900" y="1851360"/>
            <a:ext cx="10124287" cy="2742289"/>
          </a:xfrm>
          <a:prstGeom prst="rect">
            <a:avLst/>
          </a:prstGeom>
          <a:noFill/>
        </p:spPr>
        <p:txBody>
          <a:bodyPr wrap="square" lIns="182880" tIns="146304" rIns="182880" bIns="146304" rtlCol="0">
            <a:spAutoFit/>
          </a:bodyPr>
          <a:lstStyle/>
          <a:p>
            <a:pPr>
              <a:lnSpc>
                <a:spcPct val="90000"/>
              </a:lnSpc>
              <a:spcAft>
                <a:spcPts val="600"/>
              </a:spcAft>
            </a:pPr>
            <a:r>
              <a:rPr lang="en-GB" sz="4000" dirty="0" smtClean="0">
                <a:gradFill>
                  <a:gsLst>
                    <a:gs pos="2917">
                      <a:schemeClr val="tx1"/>
                    </a:gs>
                    <a:gs pos="30000">
                      <a:schemeClr val="tx1"/>
                    </a:gs>
                  </a:gsLst>
                  <a:lin ang="5400000" scaled="0"/>
                </a:gradFill>
              </a:rPr>
              <a:t>Continuous Integration</a:t>
            </a:r>
          </a:p>
          <a:p>
            <a:pPr>
              <a:lnSpc>
                <a:spcPct val="90000"/>
              </a:lnSpc>
              <a:spcAft>
                <a:spcPts val="600"/>
              </a:spcAft>
            </a:pPr>
            <a:r>
              <a:rPr lang="en-GB" sz="4000" dirty="0" smtClean="0">
                <a:gradFill>
                  <a:gsLst>
                    <a:gs pos="2917">
                      <a:schemeClr val="tx1"/>
                    </a:gs>
                    <a:gs pos="30000">
                      <a:schemeClr val="tx1"/>
                    </a:gs>
                  </a:gsLst>
                  <a:lin ang="5400000" scaled="0"/>
                </a:gradFill>
              </a:rPr>
              <a:t>Continuous Deployment</a:t>
            </a:r>
          </a:p>
          <a:p>
            <a:pPr>
              <a:lnSpc>
                <a:spcPct val="90000"/>
              </a:lnSpc>
              <a:spcAft>
                <a:spcPts val="600"/>
              </a:spcAft>
            </a:pPr>
            <a:r>
              <a:rPr lang="en-GB" sz="4000" dirty="0" smtClean="0">
                <a:gradFill>
                  <a:gsLst>
                    <a:gs pos="2917">
                      <a:schemeClr val="tx1"/>
                    </a:gs>
                    <a:gs pos="30000">
                      <a:schemeClr val="tx1"/>
                    </a:gs>
                  </a:gsLst>
                  <a:lin ang="5400000" scaled="0"/>
                </a:gradFill>
              </a:rPr>
              <a:t>Continuous Delivery</a:t>
            </a:r>
          </a:p>
          <a:p>
            <a:pPr>
              <a:lnSpc>
                <a:spcPct val="90000"/>
              </a:lnSpc>
              <a:spcAft>
                <a:spcPts val="600"/>
              </a:spcAft>
            </a:pPr>
            <a:r>
              <a:rPr lang="en-GB" sz="4000" dirty="0" smtClean="0">
                <a:gradFill>
                  <a:gsLst>
                    <a:gs pos="2917">
                      <a:schemeClr val="tx1"/>
                    </a:gs>
                    <a:gs pos="30000">
                      <a:schemeClr val="tx1"/>
                    </a:gs>
                  </a:gsLst>
                  <a:lin ang="5400000" scaled="0"/>
                </a:gradFill>
              </a:rPr>
              <a:t>Building a (build/release) pipeline…</a:t>
            </a:r>
          </a:p>
        </p:txBody>
      </p:sp>
    </p:spTree>
    <p:extLst>
      <p:ext uri="{BB962C8B-B14F-4D97-AF65-F5344CB8AC3E}">
        <p14:creationId xmlns:p14="http://schemas.microsoft.com/office/powerpoint/2010/main" val="38757380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80" y="2491433"/>
            <a:ext cx="3443349" cy="640073"/>
          </a:xfrm>
          <a:prstGeom prst="rect">
            <a:avLst/>
          </a:prstGeom>
        </p:spPr>
      </p:pic>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5813217" cy="4700091"/>
          </a:xfrm>
          <a:solidFill>
            <a:srgbClr val="002050">
              <a:alpha val="75000"/>
            </a:srgbClr>
          </a:solidFill>
        </p:spPr>
        <p:txBody>
          <a:bodyPr vert="horz" wrap="square" lIns="146304" tIns="91440" rIns="146304" bIns="91440" rtlCol="0" anchor="t" anchorCtr="0">
            <a:noAutofit/>
          </a:bodyPr>
          <a:lstStyle/>
          <a:p>
            <a:r>
              <a:rPr lang="en-GB" sz="8800" dirty="0">
                <a:latin typeface="Segoe UI Light" panose="020B0502040204020203" pitchFamily="34" charset="0"/>
                <a:cs typeface="Segoe UI Light" panose="020B0502040204020203" pitchFamily="34" charset="0"/>
              </a:rPr>
              <a:t/>
            </a:r>
            <a:br>
              <a:rPr lang="en-GB" sz="8800" dirty="0">
                <a:latin typeface="Segoe UI Light" panose="020B0502040204020203" pitchFamily="34" charset="0"/>
                <a:cs typeface="Segoe UI Light" panose="020B0502040204020203" pitchFamily="34" charset="0"/>
              </a:rPr>
            </a:br>
            <a:r>
              <a:rPr lang="en-GB" sz="8800" dirty="0">
                <a:latin typeface="Segoe UI Light" panose="020B0502040204020203" pitchFamily="34" charset="0"/>
                <a:cs typeface="Segoe UI Light" panose="020B0502040204020203" pitchFamily="34" charset="0"/>
              </a:rPr>
              <a:t>  </a:t>
            </a:r>
            <a:r>
              <a:rPr lang="en-GB" sz="13800" dirty="0">
                <a:latin typeface="Segoe UI Light" panose="020B0502040204020203" pitchFamily="34" charset="0"/>
                <a:cs typeface="Segoe UI Light" panose="020B0502040204020203" pitchFamily="34" charset="0"/>
              </a:rPr>
              <a:t>Day 1  </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4228812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6540" y="832966"/>
            <a:ext cx="8229535" cy="1837298"/>
          </a:xfrm>
        </p:spPr>
        <p:txBody>
          <a:bodyPr/>
          <a:lstStyle/>
          <a:p>
            <a:r>
              <a:rPr lang="en-GB" dirty="0">
                <a:solidFill>
                  <a:schemeClr val="tx1"/>
                </a:solidFill>
              </a:rPr>
              <a:t>Day 1 Agenda</a:t>
            </a:r>
          </a:p>
        </p:txBody>
      </p:sp>
      <p:sp>
        <p:nvSpPr>
          <p:cNvPr id="2" name="Text Placeholder 1"/>
          <p:cNvSpPr>
            <a:spLocks noGrp="1"/>
          </p:cNvSpPr>
          <p:nvPr>
            <p:ph type="body" sz="quarter" idx="12"/>
          </p:nvPr>
        </p:nvSpPr>
        <p:spPr>
          <a:xfrm>
            <a:off x="276540" y="1759921"/>
            <a:ext cx="11414305" cy="4144468"/>
          </a:xfrm>
        </p:spPr>
        <p:txBody>
          <a:bodyPr/>
          <a:lstStyle/>
          <a:p>
            <a:r>
              <a:rPr lang="en-GB" sz="2800" dirty="0"/>
              <a:t>Let’s show you how to build out Azure Infrastructure so you can build a pilot application workload.</a:t>
            </a:r>
          </a:p>
          <a:p>
            <a:endParaRPr lang="en-GB" sz="2800" b="1" dirty="0"/>
          </a:p>
          <a:p>
            <a:r>
              <a:rPr lang="en-GB" sz="2800" b="1" dirty="0"/>
              <a:t>Theory: </a:t>
            </a:r>
          </a:p>
          <a:p>
            <a:r>
              <a:rPr lang="en-GB" sz="2400" dirty="0"/>
              <a:t>Azure Background (Regions, Services) </a:t>
            </a:r>
            <a:endParaRPr lang="en-GB" sz="2400" dirty="0" smtClean="0"/>
          </a:p>
          <a:p>
            <a:r>
              <a:rPr lang="en-GB" sz="2400" dirty="0" smtClean="0"/>
              <a:t>Azure Portal 101</a:t>
            </a:r>
            <a:endParaRPr lang="en-GB" sz="2400" dirty="0"/>
          </a:p>
          <a:p>
            <a:r>
              <a:rPr lang="en-GB" sz="2400" dirty="0"/>
              <a:t>Virtual </a:t>
            </a:r>
            <a:r>
              <a:rPr lang="en-GB" sz="2400" dirty="0" smtClean="0"/>
              <a:t>Networks 101</a:t>
            </a:r>
            <a:endParaRPr lang="en-GB" sz="2400" dirty="0"/>
          </a:p>
          <a:p>
            <a:r>
              <a:rPr lang="en-GB" sz="2400" dirty="0"/>
              <a:t>Storage </a:t>
            </a:r>
            <a:r>
              <a:rPr lang="en-GB" sz="2400" dirty="0" smtClean="0"/>
              <a:t>101</a:t>
            </a:r>
            <a:endParaRPr lang="en-GB" sz="2400" dirty="0"/>
          </a:p>
          <a:p>
            <a:r>
              <a:rPr lang="en-GB" sz="2400" dirty="0" smtClean="0"/>
              <a:t>Compute 101</a:t>
            </a:r>
            <a:endParaRPr lang="en-GB" sz="2400" dirty="0"/>
          </a:p>
          <a:p>
            <a:r>
              <a:rPr lang="en-GB" sz="2400" dirty="0"/>
              <a:t>VM Extensions and Script Execution</a:t>
            </a:r>
          </a:p>
          <a:p>
            <a:endParaRPr lang="en-GB" sz="2400" b="1" dirty="0"/>
          </a:p>
          <a:p>
            <a:r>
              <a:rPr lang="en-GB" sz="2400" b="1" dirty="0"/>
              <a:t>Practical: </a:t>
            </a:r>
            <a:r>
              <a:rPr lang="en-GB" sz="2400" dirty="0"/>
              <a:t>Then let’s take a workload and move it.</a:t>
            </a:r>
          </a:p>
          <a:p>
            <a:endParaRPr lang="en-GB" dirty="0"/>
          </a:p>
          <a:p>
            <a:endParaRPr lang="en-GB" dirty="0"/>
          </a:p>
        </p:txBody>
      </p:sp>
    </p:spTree>
    <p:extLst>
      <p:ext uri="{BB962C8B-B14F-4D97-AF65-F5344CB8AC3E}">
        <p14:creationId xmlns:p14="http://schemas.microsoft.com/office/powerpoint/2010/main" val="2860075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056784" cy="4700091"/>
          </a:xfrm>
          <a:solidFill>
            <a:srgbClr val="002050">
              <a:alpha val="75000"/>
            </a:srgbClr>
          </a:solidFill>
        </p:spPr>
        <p:txBody>
          <a:bodyPr vert="horz" wrap="square" lIns="146304" tIns="91440" rIns="146304" bIns="91440" rtlCol="0" anchor="t" anchorCtr="0">
            <a:noAutofit/>
          </a:bodyPr>
          <a:lstStyle/>
          <a:p>
            <a:r>
              <a:rPr lang="en-GB" sz="5400" dirty="0">
                <a:latin typeface="Segoe UI Light" panose="020B0502040204020203" pitchFamily="34" charset="0"/>
                <a:cs typeface="Segoe UI Light" panose="020B0502040204020203" pitchFamily="34" charset="0"/>
              </a:rPr>
              <a:t>Azure Background</a:t>
            </a:r>
            <a:br>
              <a:rPr lang="en-GB" sz="5400" dirty="0">
                <a:latin typeface="Segoe UI Light" panose="020B0502040204020203" pitchFamily="34" charset="0"/>
                <a:cs typeface="Segoe UI Light" panose="020B0502040204020203" pitchFamily="34" charset="0"/>
              </a:rPr>
            </a:br>
            <a:r>
              <a:rPr lang="en-GB" sz="5400" dirty="0">
                <a:latin typeface="Segoe UI Light" panose="020B0502040204020203" pitchFamily="34" charset="0"/>
                <a:cs typeface="Segoe UI Light" panose="020B0502040204020203" pitchFamily="34" charset="0"/>
              </a:rPr>
              <a:t>Regions,</a:t>
            </a:r>
            <a:br>
              <a:rPr lang="en-GB" sz="5400" dirty="0">
                <a:latin typeface="Segoe UI Light" panose="020B0502040204020203" pitchFamily="34" charset="0"/>
                <a:cs typeface="Segoe UI Light" panose="020B0502040204020203" pitchFamily="34" charset="0"/>
              </a:rPr>
            </a:br>
            <a:r>
              <a:rPr lang="en-GB" sz="5400" dirty="0">
                <a:latin typeface="Segoe UI Light" panose="020B0502040204020203" pitchFamily="34" charset="0"/>
                <a:cs typeface="Segoe UI Light" panose="020B0502040204020203" pitchFamily="34" charset="0"/>
              </a:rPr>
              <a:t>Availability,</a:t>
            </a:r>
            <a:br>
              <a:rPr lang="en-GB" sz="5400" dirty="0">
                <a:latin typeface="Segoe UI Light" panose="020B0502040204020203" pitchFamily="34" charset="0"/>
                <a:cs typeface="Segoe UI Light" panose="020B0502040204020203" pitchFamily="34" charset="0"/>
              </a:rPr>
            </a:br>
            <a:r>
              <a:rPr lang="en-GB" sz="5400" dirty="0">
                <a:latin typeface="Segoe UI Light" panose="020B0502040204020203" pitchFamily="34" charset="0"/>
                <a:cs typeface="Segoe UI Light" panose="020B0502040204020203" pitchFamily="34" charset="0"/>
              </a:rPr>
              <a:t>Services</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68675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p:nvPr/>
        </p:nvSpPr>
        <p:spPr bwMode="auto">
          <a:xfrm>
            <a:off x="457580" y="309227"/>
            <a:ext cx="2834609" cy="47110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p:nvGrpSpPr>
        <p:grpSpPr>
          <a:xfrm>
            <a:off x="667315" y="1211263"/>
            <a:ext cx="2441996" cy="3650018"/>
            <a:chOff x="1189038" y="1212849"/>
            <a:chExt cx="3665531" cy="5478818"/>
          </a:xfrm>
        </p:grpSpPr>
        <p:sp>
          <p:nvSpPr>
            <p:cNvPr id="4" name="Rectangle 3"/>
            <p:cNvSpPr/>
            <p:nvPr/>
          </p:nvSpPr>
          <p:spPr bwMode="auto">
            <a:xfrm>
              <a:off x="1196969" y="6129132"/>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1189038" y="5520025"/>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1196969" y="4910915"/>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1196969" y="4297095"/>
              <a:ext cx="3657600" cy="5672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1196969" y="3684675"/>
              <a:ext cx="3657600" cy="5658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9" name="Rectangle 8"/>
            <p:cNvSpPr/>
            <p:nvPr/>
          </p:nvSpPr>
          <p:spPr bwMode="auto">
            <a:xfrm>
              <a:off x="1189038" y="3068224"/>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10" name="Rectangle 9"/>
            <p:cNvSpPr/>
            <p:nvPr/>
          </p:nvSpPr>
          <p:spPr bwMode="auto">
            <a:xfrm>
              <a:off x="1189038" y="2448762"/>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11" name="Rectangle 10"/>
            <p:cNvSpPr/>
            <p:nvPr/>
          </p:nvSpPr>
          <p:spPr bwMode="auto">
            <a:xfrm>
              <a:off x="1189038" y="1832311"/>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1189038" y="1212849"/>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grpSp>
        <p:nvGrpSpPr>
          <p:cNvPr id="13" name="Group 12"/>
          <p:cNvGrpSpPr/>
          <p:nvPr/>
        </p:nvGrpSpPr>
        <p:grpSpPr>
          <a:xfrm>
            <a:off x="3771168" y="1217691"/>
            <a:ext cx="2447069" cy="3657600"/>
            <a:chOff x="1189038" y="1212849"/>
            <a:chExt cx="3665531" cy="5478818"/>
          </a:xfrm>
        </p:grpSpPr>
        <p:sp>
          <p:nvSpPr>
            <p:cNvPr id="14" name="Rectangle 13"/>
            <p:cNvSpPr/>
            <p:nvPr/>
          </p:nvSpPr>
          <p:spPr bwMode="auto">
            <a:xfrm>
              <a:off x="1196969" y="6129132"/>
              <a:ext cx="3657600"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15" name="Rectangle 14"/>
            <p:cNvSpPr/>
            <p:nvPr/>
          </p:nvSpPr>
          <p:spPr bwMode="auto">
            <a:xfrm>
              <a:off x="1189038" y="5520024"/>
              <a:ext cx="3657599"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16" name="Rectangle 15"/>
            <p:cNvSpPr/>
            <p:nvPr/>
          </p:nvSpPr>
          <p:spPr bwMode="auto">
            <a:xfrm>
              <a:off x="1196969" y="4910915"/>
              <a:ext cx="3657600"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17" name="Rectangle 16"/>
            <p:cNvSpPr/>
            <p:nvPr/>
          </p:nvSpPr>
          <p:spPr bwMode="auto">
            <a:xfrm>
              <a:off x="1196969" y="4297095"/>
              <a:ext cx="3657600" cy="5672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18" name="Rectangle 17"/>
            <p:cNvSpPr/>
            <p:nvPr/>
          </p:nvSpPr>
          <p:spPr bwMode="auto">
            <a:xfrm>
              <a:off x="1196969" y="3684675"/>
              <a:ext cx="3657600" cy="5658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19" name="Rectangle 18"/>
            <p:cNvSpPr/>
            <p:nvPr/>
          </p:nvSpPr>
          <p:spPr bwMode="auto">
            <a:xfrm>
              <a:off x="1189038" y="3068224"/>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20" name="Rectangle 19"/>
            <p:cNvSpPr/>
            <p:nvPr/>
          </p:nvSpPr>
          <p:spPr bwMode="auto">
            <a:xfrm>
              <a:off x="1189038" y="2448762"/>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21" name="Rectangle 20"/>
            <p:cNvSpPr/>
            <p:nvPr/>
          </p:nvSpPr>
          <p:spPr bwMode="auto">
            <a:xfrm>
              <a:off x="1189038" y="1832311"/>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22" name="Rectangle 21"/>
            <p:cNvSpPr/>
            <p:nvPr/>
          </p:nvSpPr>
          <p:spPr bwMode="auto">
            <a:xfrm>
              <a:off x="1189038" y="1212849"/>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grpSp>
        <p:nvGrpSpPr>
          <p:cNvPr id="23" name="Group 22"/>
          <p:cNvGrpSpPr/>
          <p:nvPr/>
        </p:nvGrpSpPr>
        <p:grpSpPr>
          <a:xfrm>
            <a:off x="6697216" y="1211263"/>
            <a:ext cx="2447069" cy="3657600"/>
            <a:chOff x="1189038" y="1212849"/>
            <a:chExt cx="3665531" cy="5478818"/>
          </a:xfrm>
        </p:grpSpPr>
        <p:sp>
          <p:nvSpPr>
            <p:cNvPr id="24" name="Rectangle 23"/>
            <p:cNvSpPr/>
            <p:nvPr/>
          </p:nvSpPr>
          <p:spPr bwMode="auto">
            <a:xfrm>
              <a:off x="1196969" y="6129132"/>
              <a:ext cx="3657600" cy="5625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25" name="Rectangle 24"/>
            <p:cNvSpPr/>
            <p:nvPr/>
          </p:nvSpPr>
          <p:spPr bwMode="auto">
            <a:xfrm>
              <a:off x="1189038" y="5520025"/>
              <a:ext cx="3657600" cy="5625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26" name="Rectangle 25"/>
            <p:cNvSpPr/>
            <p:nvPr/>
          </p:nvSpPr>
          <p:spPr bwMode="auto">
            <a:xfrm>
              <a:off x="1196969" y="4910915"/>
              <a:ext cx="3657600" cy="5625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27" name="Rectangle 26"/>
            <p:cNvSpPr/>
            <p:nvPr/>
          </p:nvSpPr>
          <p:spPr bwMode="auto">
            <a:xfrm>
              <a:off x="1196969" y="4297095"/>
              <a:ext cx="3657600" cy="56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28" name="Rectangle 27"/>
            <p:cNvSpPr/>
            <p:nvPr/>
          </p:nvSpPr>
          <p:spPr bwMode="auto">
            <a:xfrm>
              <a:off x="1196969" y="3684675"/>
              <a:ext cx="3657600" cy="565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29" name="Rectangle 28"/>
            <p:cNvSpPr/>
            <p:nvPr/>
          </p:nvSpPr>
          <p:spPr bwMode="auto">
            <a:xfrm>
              <a:off x="1189038" y="3068224"/>
              <a:ext cx="3657600" cy="569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30" name="Rectangle 29"/>
            <p:cNvSpPr/>
            <p:nvPr/>
          </p:nvSpPr>
          <p:spPr bwMode="auto">
            <a:xfrm>
              <a:off x="1189038" y="2448762"/>
              <a:ext cx="3657600" cy="572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31" name="Rectangle 30"/>
            <p:cNvSpPr/>
            <p:nvPr/>
          </p:nvSpPr>
          <p:spPr bwMode="auto">
            <a:xfrm>
              <a:off x="1189038" y="1832311"/>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32" name="Rectangle 31"/>
            <p:cNvSpPr/>
            <p:nvPr/>
          </p:nvSpPr>
          <p:spPr bwMode="auto">
            <a:xfrm>
              <a:off x="1189038" y="1212849"/>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grpSp>
        <p:nvGrpSpPr>
          <p:cNvPr id="33" name="Group 32"/>
          <p:cNvGrpSpPr/>
          <p:nvPr/>
        </p:nvGrpSpPr>
        <p:grpSpPr>
          <a:xfrm>
            <a:off x="9719841" y="1217691"/>
            <a:ext cx="2441996" cy="3650018"/>
            <a:chOff x="1189038" y="1212849"/>
            <a:chExt cx="3665531" cy="5478818"/>
          </a:xfrm>
          <a:solidFill>
            <a:schemeClr val="accent1"/>
          </a:solidFill>
        </p:grpSpPr>
        <p:sp>
          <p:nvSpPr>
            <p:cNvPr id="34" name="Rectangle 33"/>
            <p:cNvSpPr/>
            <p:nvPr/>
          </p:nvSpPr>
          <p:spPr bwMode="auto">
            <a:xfrm>
              <a:off x="1196969" y="6129132"/>
              <a:ext cx="3657600" cy="5625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35" name="Rectangle 34"/>
            <p:cNvSpPr/>
            <p:nvPr/>
          </p:nvSpPr>
          <p:spPr bwMode="auto">
            <a:xfrm>
              <a:off x="1189038" y="5520025"/>
              <a:ext cx="3657600" cy="5625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6" name="Rectangle 35"/>
            <p:cNvSpPr/>
            <p:nvPr/>
          </p:nvSpPr>
          <p:spPr bwMode="auto">
            <a:xfrm>
              <a:off x="1196969" y="4910915"/>
              <a:ext cx="3657600" cy="5625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37" name="Rectangle 36"/>
            <p:cNvSpPr/>
            <p:nvPr/>
          </p:nvSpPr>
          <p:spPr bwMode="auto">
            <a:xfrm>
              <a:off x="1196969" y="4297095"/>
              <a:ext cx="3657600" cy="5672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38" name="Rectangle 37"/>
            <p:cNvSpPr/>
            <p:nvPr/>
          </p:nvSpPr>
          <p:spPr bwMode="auto">
            <a:xfrm>
              <a:off x="1196969" y="3684675"/>
              <a:ext cx="3657600" cy="565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39" name="Rectangle 38"/>
            <p:cNvSpPr/>
            <p:nvPr/>
          </p:nvSpPr>
          <p:spPr bwMode="auto">
            <a:xfrm>
              <a:off x="1189038" y="3068224"/>
              <a:ext cx="3657600" cy="5698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40" name="Rectangle 39"/>
            <p:cNvSpPr/>
            <p:nvPr/>
          </p:nvSpPr>
          <p:spPr bwMode="auto">
            <a:xfrm>
              <a:off x="1189038" y="2448762"/>
              <a:ext cx="3657600" cy="5728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41" name="Rectangle 40"/>
            <p:cNvSpPr/>
            <p:nvPr/>
          </p:nvSpPr>
          <p:spPr bwMode="auto">
            <a:xfrm>
              <a:off x="1189038" y="1832311"/>
              <a:ext cx="3657600" cy="5698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42" name="Rectangle 41"/>
            <p:cNvSpPr/>
            <p:nvPr/>
          </p:nvSpPr>
          <p:spPr bwMode="auto">
            <a:xfrm>
              <a:off x="1189038" y="1212849"/>
              <a:ext cx="3657600" cy="5728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sp>
        <p:nvSpPr>
          <p:cNvPr id="43" name="TextBox 42"/>
          <p:cNvSpPr txBox="1"/>
          <p:nvPr/>
        </p:nvSpPr>
        <p:spPr>
          <a:xfrm>
            <a:off x="411057" y="293659"/>
            <a:ext cx="2972571"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BYODC</a:t>
            </a:r>
          </a:p>
        </p:txBody>
      </p:sp>
      <p:sp>
        <p:nvSpPr>
          <p:cNvPr id="44" name="TextBox 43"/>
          <p:cNvSpPr txBox="1"/>
          <p:nvPr/>
        </p:nvSpPr>
        <p:spPr>
          <a:xfrm>
            <a:off x="3727405" y="278458"/>
            <a:ext cx="2582271" cy="1043363"/>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5400" b="0" i="0" u="none" strike="noStrike" cap="none" spc="0" normalizeH="0" baseline="0">
                <a:ln>
                  <a:noFill/>
                </a:ln>
                <a:solidFill>
                  <a:srgbClr val="505050"/>
                </a:solidFill>
                <a:effectLst/>
                <a:uLnTx/>
                <a:uFillTx/>
                <a:latin typeface="Segoe UI Ligh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IaaS</a:t>
            </a:r>
          </a:p>
        </p:txBody>
      </p:sp>
      <p:sp>
        <p:nvSpPr>
          <p:cNvPr id="45" name="TextBox 44"/>
          <p:cNvSpPr txBox="1"/>
          <p:nvPr/>
        </p:nvSpPr>
        <p:spPr>
          <a:xfrm>
            <a:off x="6649018" y="292511"/>
            <a:ext cx="2586706"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PaaS</a:t>
            </a:r>
          </a:p>
        </p:txBody>
      </p:sp>
      <p:sp>
        <p:nvSpPr>
          <p:cNvPr id="46" name="TextBox 45"/>
          <p:cNvSpPr txBox="1"/>
          <p:nvPr/>
        </p:nvSpPr>
        <p:spPr>
          <a:xfrm>
            <a:off x="9627263" y="309227"/>
            <a:ext cx="2625948"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SaaS</a:t>
            </a:r>
          </a:p>
        </p:txBody>
      </p:sp>
      <p:sp>
        <p:nvSpPr>
          <p:cNvPr id="47" name="Right Arrow 46"/>
          <p:cNvSpPr/>
          <p:nvPr/>
        </p:nvSpPr>
        <p:spPr bwMode="auto">
          <a:xfrm>
            <a:off x="457200" y="5020285"/>
            <a:ext cx="11704638"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
        <p:nvSpPr>
          <p:cNvPr id="48" name="Left Arrow 47"/>
          <p:cNvSpPr/>
          <p:nvPr/>
        </p:nvSpPr>
        <p:spPr bwMode="auto">
          <a:xfrm>
            <a:off x="249524" y="5793851"/>
            <a:ext cx="11729752"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spTree>
    <p:extLst>
      <p:ext uri="{BB962C8B-B14F-4D97-AF65-F5344CB8AC3E}">
        <p14:creationId xmlns:p14="http://schemas.microsoft.com/office/powerpoint/2010/main" val="78913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109311" y="292511"/>
            <a:ext cx="3200365" cy="2565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p:nvGrpSpPr>
        <p:grpSpPr>
          <a:xfrm>
            <a:off x="366141" y="1211263"/>
            <a:ext cx="2441996" cy="3650018"/>
            <a:chOff x="1189038" y="1212849"/>
            <a:chExt cx="3665531" cy="5478818"/>
          </a:xfrm>
        </p:grpSpPr>
        <p:sp>
          <p:nvSpPr>
            <p:cNvPr id="4" name="Rectangle 3"/>
            <p:cNvSpPr/>
            <p:nvPr/>
          </p:nvSpPr>
          <p:spPr bwMode="auto">
            <a:xfrm>
              <a:off x="1196969" y="6129132"/>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1189038" y="5520025"/>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1196969" y="4910915"/>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1196969" y="4297095"/>
              <a:ext cx="3657600" cy="5672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1196969" y="3684675"/>
              <a:ext cx="3657600" cy="5658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9" name="Rectangle 8"/>
            <p:cNvSpPr/>
            <p:nvPr/>
          </p:nvSpPr>
          <p:spPr bwMode="auto">
            <a:xfrm>
              <a:off x="1189038" y="3068224"/>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10" name="Rectangle 9"/>
            <p:cNvSpPr/>
            <p:nvPr/>
          </p:nvSpPr>
          <p:spPr bwMode="auto">
            <a:xfrm>
              <a:off x="1189038" y="2448762"/>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11" name="Rectangle 10"/>
            <p:cNvSpPr/>
            <p:nvPr/>
          </p:nvSpPr>
          <p:spPr bwMode="auto">
            <a:xfrm>
              <a:off x="1189038" y="1832311"/>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1189038" y="1212849"/>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grpSp>
        <p:nvGrpSpPr>
          <p:cNvPr id="13" name="Group 12"/>
          <p:cNvGrpSpPr/>
          <p:nvPr/>
        </p:nvGrpSpPr>
        <p:grpSpPr>
          <a:xfrm>
            <a:off x="3419657" y="2867855"/>
            <a:ext cx="2447069" cy="2007436"/>
            <a:chOff x="1189038" y="3684675"/>
            <a:chExt cx="3665531" cy="3006992"/>
          </a:xfrm>
        </p:grpSpPr>
        <p:sp>
          <p:nvSpPr>
            <p:cNvPr id="14" name="Rectangle 13"/>
            <p:cNvSpPr/>
            <p:nvPr/>
          </p:nvSpPr>
          <p:spPr bwMode="auto">
            <a:xfrm>
              <a:off x="1196969" y="6129132"/>
              <a:ext cx="3657600"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15" name="Rectangle 14"/>
            <p:cNvSpPr/>
            <p:nvPr/>
          </p:nvSpPr>
          <p:spPr bwMode="auto">
            <a:xfrm>
              <a:off x="1189038" y="5520024"/>
              <a:ext cx="3657599"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16" name="Rectangle 15"/>
            <p:cNvSpPr/>
            <p:nvPr/>
          </p:nvSpPr>
          <p:spPr bwMode="auto">
            <a:xfrm>
              <a:off x="1196969" y="4910915"/>
              <a:ext cx="3657600"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17" name="Rectangle 16"/>
            <p:cNvSpPr/>
            <p:nvPr/>
          </p:nvSpPr>
          <p:spPr bwMode="auto">
            <a:xfrm>
              <a:off x="1196969" y="4297095"/>
              <a:ext cx="3657600" cy="5672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18" name="Rectangle 17"/>
            <p:cNvSpPr/>
            <p:nvPr/>
          </p:nvSpPr>
          <p:spPr bwMode="auto">
            <a:xfrm>
              <a:off x="1196969" y="3684675"/>
              <a:ext cx="3657600" cy="5658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grpSp>
      <p:sp>
        <p:nvSpPr>
          <p:cNvPr id="43" name="TextBox 42"/>
          <p:cNvSpPr txBox="1"/>
          <p:nvPr/>
        </p:nvSpPr>
        <p:spPr>
          <a:xfrm>
            <a:off x="194826" y="293659"/>
            <a:ext cx="2823046"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BYODC</a:t>
            </a:r>
          </a:p>
        </p:txBody>
      </p:sp>
      <p:sp>
        <p:nvSpPr>
          <p:cNvPr id="44" name="TextBox 43"/>
          <p:cNvSpPr txBox="1"/>
          <p:nvPr/>
        </p:nvSpPr>
        <p:spPr>
          <a:xfrm>
            <a:off x="3109312" y="292512"/>
            <a:ext cx="3200364"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IaaS</a:t>
            </a:r>
          </a:p>
        </p:txBody>
      </p:sp>
      <p:sp>
        <p:nvSpPr>
          <p:cNvPr id="48" name="Left Arrow 47"/>
          <p:cNvSpPr/>
          <p:nvPr/>
        </p:nvSpPr>
        <p:spPr bwMode="auto">
          <a:xfrm>
            <a:off x="366142" y="5793851"/>
            <a:ext cx="5943534"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sp>
        <p:nvSpPr>
          <p:cNvPr id="49" name="TextBox 48"/>
          <p:cNvSpPr txBox="1"/>
          <p:nvPr/>
        </p:nvSpPr>
        <p:spPr>
          <a:xfrm>
            <a:off x="3109311" y="2792254"/>
            <a:ext cx="3200365" cy="2083647"/>
          </a:xfrm>
          <a:prstGeom prst="rect">
            <a:avLst/>
          </a:prstGeom>
          <a:solidFill>
            <a:schemeClr val="tx2"/>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Azure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54" name="Right Arrow 46"/>
          <p:cNvSpPr/>
          <p:nvPr/>
        </p:nvSpPr>
        <p:spPr bwMode="auto">
          <a:xfrm>
            <a:off x="366142" y="5046139"/>
            <a:ext cx="5941206"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Tree>
    <p:extLst>
      <p:ext uri="{BB962C8B-B14F-4D97-AF65-F5344CB8AC3E}">
        <p14:creationId xmlns:p14="http://schemas.microsoft.com/office/powerpoint/2010/main" val="4290141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ORANGE_1" id="{713807ED-3F0B-4CC2-93AA-DB6EAB711A54}" vid="{C4013EBB-991D-4423-8F88-1897371BDC93}"/>
    </a:ext>
  </a:extLst>
</a:theme>
</file>

<file path=ppt/theme/theme2.xml><?xml version="1.0" encoding="utf-8"?>
<a:theme xmlns:a="http://schemas.openxmlformats.org/drawingml/2006/main" name="COLOR TEMPLATE">
  <a:themeElements>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ORANGE_1" id="{713807ED-3F0B-4CC2-93AA-DB6EAB711A54}" vid="{67D3C193-9565-4B36-B442-ABA745F11B75}"/>
    </a:ext>
  </a:extLst>
</a:theme>
</file>

<file path=ppt/theme/theme3.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ORANGE_1" id="{713807ED-3F0B-4CC2-93AA-DB6EAB711A54}" vid="{3BFAEADC-A826-4666-9735-2EDD798BD9D2}"/>
    </a:ext>
  </a:extLst>
</a:theme>
</file>

<file path=ppt/theme/theme4.xml><?xml version="1.0" encoding="utf-8"?>
<a:theme xmlns:a="http://schemas.openxmlformats.org/drawingml/2006/main" name="2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ORANGE_1" id="{713807ED-3F0B-4CC2-93AA-DB6EAB711A54}" vid="{CC276B52-C237-4535-8615-5250AC18E9C9}"/>
    </a:ext>
  </a:extLst>
</a:theme>
</file>

<file path=ppt/theme/theme5.xml><?xml version="1.0" encoding="utf-8"?>
<a:theme xmlns:a="http://schemas.openxmlformats.org/drawingml/2006/main" name="3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gn="ctr">
          <a:lnSpc>
            <a:spcPct val="90000"/>
          </a:lnSpc>
          <a:spcAft>
            <a:spcPts val="600"/>
          </a:spcAft>
          <a:defRPr sz="5400" dirty="0" smtClean="0">
            <a:solidFill>
              <a:schemeClr val="bg1"/>
            </a:solidFill>
            <a:latin typeface="+mj-lt"/>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SW1 Metro Template 16x9">
  <a:themeElements>
    <a:clrScheme name="S1 - 2">
      <a:dk1>
        <a:srgbClr val="000000"/>
      </a:dk1>
      <a:lt1>
        <a:srgbClr val="FFFFFF"/>
      </a:lt1>
      <a:dk2>
        <a:srgbClr val="BDBEC0"/>
      </a:dk2>
      <a:lt2>
        <a:srgbClr val="D21034"/>
      </a:lt2>
      <a:accent1>
        <a:srgbClr val="003C79"/>
      </a:accent1>
      <a:accent2>
        <a:srgbClr val="002F5D"/>
      </a:accent2>
      <a:accent3>
        <a:srgbClr val="007E3A"/>
      </a:accent3>
      <a:accent4>
        <a:srgbClr val="006233"/>
      </a:accent4>
      <a:accent5>
        <a:srgbClr val="616265"/>
      </a:accent5>
      <a:accent6>
        <a:srgbClr val="D21034"/>
      </a:accent6>
      <a:hlink>
        <a:srgbClr val="D21034"/>
      </a:hlink>
      <a:folHlink>
        <a:srgbClr val="D21034"/>
      </a:folHlink>
    </a:clrScheme>
    <a:fontScheme name="SoftwareOne">
      <a:majorFont>
        <a:latin typeface="Avenir 65 Medium"/>
        <a:ea typeface=""/>
        <a:cs typeface=""/>
      </a:majorFont>
      <a:minorFont>
        <a:latin typeface="Avenir 45 Book"/>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5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10.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1.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2.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3.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4.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5.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6.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7.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8.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9.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0.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1.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2.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3.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4.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5.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6.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7.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8.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9.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3.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30.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31.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32.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33.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34.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35.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36.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37.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4.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5.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6.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7.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8.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9.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Certifcate Template" ma:contentTypeID="0x0101009051B41B2351BE4DAC30F6C78B7450EE0018391EF370515848A3DB176425A87FC5" ma:contentTypeVersion="7" ma:contentTypeDescription="testing document fields" ma:contentTypeScope="" ma:versionID="31c533c0e95e6f2ef06a251afd8c770c">
  <xsd:schema xmlns:xsd="http://www.w3.org/2001/XMLSchema" xmlns:xs="http://www.w3.org/2001/XMLSchema" xmlns:p="http://schemas.microsoft.com/office/2006/metadata/properties" xmlns:ns2="http://schemas.microsoft.com/sharepoint/v3/fields" xmlns:ns3="353803cf-9978-40db-84b3-ba59d383a69f" targetNamespace="http://schemas.microsoft.com/office/2006/metadata/properties" ma:root="true" ma:fieldsID="8414a13afee7606766851116e91d5c43" ns2:_="" ns3:_="">
    <xsd:import namespace="http://schemas.microsoft.com/sharepoint/v3/fields"/>
    <xsd:import namespace="353803cf-9978-40db-84b3-ba59d383a69f"/>
    <xsd:element name="properties">
      <xsd:complexType>
        <xsd:sequence>
          <xsd:element name="documentManagement">
            <xsd:complexType>
              <xsd:all>
                <xsd:element ref="ns2:_DCDateCreated" minOccurs="0"/>
                <xsd:element ref="ns3:YourName" minOccurs="0"/>
                <xsd:element ref="ns3:YourName_x003a_Title" minOccurs="0"/>
                <xsd:element ref="ns3:YourName_x003a_YourName" minOccurs="0"/>
                <xsd:element ref="ns3:YourName_x003a_Score"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Created" ma:index="8" nillable="true" ma:displayName="Date Created" ma:description="The date on which this resource was created" ma:format="DateTime" ma:internalName="_DCDateCreat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53803cf-9978-40db-84b3-ba59d383a69f" elementFormDefault="qualified">
    <xsd:import namespace="http://schemas.microsoft.com/office/2006/documentManagement/types"/>
    <xsd:import namespace="http://schemas.microsoft.com/office/infopath/2007/PartnerControls"/>
    <xsd:element name="YourName" ma:index="9" nillable="true" ma:displayName="YourName" ma:list="{55e8e739-eaf8-406d-aec0-bcf2c0ffa701}" ma:internalName="YourName" ma:showField="Title" ma:web="353803cf-9978-40db-84b3-ba59d383a69f">
      <xsd:simpleType>
        <xsd:restriction base="dms:Lookup"/>
      </xsd:simpleType>
    </xsd:element>
    <xsd:element name="YourName_x003a_Title" ma:index="10" nillable="true" ma:displayName="YourName:Title" ma:list="{55e8e739-eaf8-406d-aec0-bcf2c0ffa701}" ma:internalName="YourName_x003A_Title" ma:readOnly="true" ma:showField="Title" ma:web="353803cf-9978-40db-84b3-ba59d383a69f">
      <xsd:simpleType>
        <xsd:restriction base="dms:Lookup"/>
      </xsd:simpleType>
    </xsd:element>
    <xsd:element name="YourName_x003a_YourName" ma:index="11" nillable="true" ma:displayName="YourName:YourName" ma:list="{55e8e739-eaf8-406d-aec0-bcf2c0ffa701}" ma:internalName="YourName_x003A_YourName" ma:readOnly="true" ma:showField="YourName" ma:web="353803cf-9978-40db-84b3-ba59d383a69f">
      <xsd:simpleType>
        <xsd:restriction base="dms:Lookup"/>
      </xsd:simpleType>
    </xsd:element>
    <xsd:element name="YourName_x003a_Score" ma:index="12" nillable="true" ma:displayName="YourName:Score" ma:list="{55e8e739-eaf8-406d-aec0-bcf2c0ffa701}" ma:internalName="YourName_x003A_Score" ma:readOnly="true" ma:showField="Score" ma:web="353803cf-9978-40db-84b3-ba59d383a69f">
      <xsd:simpleType>
        <xsd:restriction base="dms:Lookup"/>
      </xsd:simpleType>
    </xsd:element>
    <xsd:element name="_dlc_DocId" ma:index="13" nillable="true" ma:displayName="Document ID Value" ma:description="The value of the document ID assigned to this item." ma:internalName="_dlc_DocId" ma:readOnly="true">
      <xsd:simpleType>
        <xsd:restriction base="dms:Text"/>
      </xsd:simpleType>
    </xsd:element>
    <xsd:element name="_dlc_DocIdUrl" ma:index="1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5"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YourName xmlns="353803cf-9978-40db-84b3-ba59d383a69f" xsi:nil="true"/>
    <_DCDateCreated xmlns="http://schemas.microsoft.com/sharepoint/v3/fields" xsi:nil="true"/>
    <_dlc_DocId xmlns="353803cf-9978-40db-84b3-ba59d383a69f">Y6C3TY55DQJD-1124546906-1092</_dlc_DocId>
    <_dlc_DocIdUrl xmlns="353803cf-9978-40db-84b3-ba59d383a69f">
      <Url>https://swone.sharepoint.com/sites/CloudTeam/_layouts/15/DocIdRedir.aspx?ID=Y6C3TY55DQJD-1124546906-1092</Url>
      <Description>Y6C3TY55DQJD-1124546906-1092</Description>
    </_dlc_DocIdUrl>
  </documentManagement>
</p:properties>
</file>

<file path=customXml/itemProps1.xml><?xml version="1.0" encoding="utf-8"?>
<ds:datastoreItem xmlns:ds="http://schemas.openxmlformats.org/officeDocument/2006/customXml" ds:itemID="{0A2F74B2-35F2-45F8-9FFB-25C55D9946F8}">
  <ds:schemaRefs>
    <ds:schemaRef ds:uri="http://schemas.microsoft.com/sharepoint/events"/>
  </ds:schemaRefs>
</ds:datastoreItem>
</file>

<file path=customXml/itemProps2.xml><?xml version="1.0" encoding="utf-8"?>
<ds:datastoreItem xmlns:ds="http://schemas.openxmlformats.org/officeDocument/2006/customXml" ds:itemID="{51BDC290-5424-4FE6-A2AE-37B3A7C44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353803cf-9978-40db-84b3-ba59d383a6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schemas.microsoft.com/office/infopath/2007/PartnerControls"/>
    <ds:schemaRef ds:uri="http://purl.org/dc/dcmitype/"/>
    <ds:schemaRef ds:uri="http://schemas.microsoft.com/office/2006/documentManagement/types"/>
    <ds:schemaRef ds:uri="http://purl.org/dc/elements/1.1/"/>
    <ds:schemaRef ds:uri="http://schemas.microsoft.com/office/2006/metadata/properties"/>
    <ds:schemaRef ds:uri="353803cf-9978-40db-84b3-ba59d383a69f"/>
    <ds:schemaRef ds:uri="http://schemas.microsoft.com/sharepoint/v3/field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20267</TotalTime>
  <Words>3295</Words>
  <Application>Microsoft Office PowerPoint</Application>
  <PresentationFormat>Custom</PresentationFormat>
  <Paragraphs>555</Paragraphs>
  <Slides>49</Slides>
  <Notes>47</Notes>
  <HiddenSlides>0</HiddenSlides>
  <MMClips>0</MMClips>
  <ScaleCrop>false</ScaleCrop>
  <HeadingPairs>
    <vt:vector size="8" baseType="variant">
      <vt:variant>
        <vt:lpstr>Fonts Used</vt:lpstr>
      </vt:variant>
      <vt:variant>
        <vt:i4>8</vt:i4>
      </vt:variant>
      <vt:variant>
        <vt:lpstr>Theme</vt:lpstr>
      </vt:variant>
      <vt:variant>
        <vt:i4>7</vt:i4>
      </vt:variant>
      <vt:variant>
        <vt:lpstr>Embedded OLE Servers</vt:lpstr>
      </vt:variant>
      <vt:variant>
        <vt:i4>1</vt:i4>
      </vt:variant>
      <vt:variant>
        <vt:lpstr>Slide Titles</vt:lpstr>
      </vt:variant>
      <vt:variant>
        <vt:i4>49</vt:i4>
      </vt:variant>
    </vt:vector>
  </HeadingPairs>
  <TitlesOfParts>
    <vt:vector size="65" baseType="lpstr">
      <vt:lpstr>Arial</vt:lpstr>
      <vt:lpstr>Calibri</vt:lpstr>
      <vt:lpstr>Consolas</vt:lpstr>
      <vt:lpstr>Segoe Alt Regular</vt:lpstr>
      <vt:lpstr>Segoe Semibold</vt:lpstr>
      <vt:lpstr>Segoe UI</vt:lpstr>
      <vt:lpstr>Segoe UI Light</vt:lpstr>
      <vt:lpstr>Wingdings</vt:lpstr>
      <vt:lpstr>WHITE TEMPLATE</vt:lpstr>
      <vt:lpstr>COLOR TEMPLATE</vt:lpstr>
      <vt:lpstr>1_WHITE TEMPLATE</vt:lpstr>
      <vt:lpstr>2_WHITE TEMPLATE</vt:lpstr>
      <vt:lpstr>3_WHITE TEMPLATE</vt:lpstr>
      <vt:lpstr>1_COLOR TEMPLATE</vt:lpstr>
      <vt:lpstr>SW1 Metro Template 16x9</vt:lpstr>
      <vt:lpstr>think-cell Slide</vt:lpstr>
      <vt:lpstr>Prerequisite check</vt:lpstr>
      <vt:lpstr>SoftwareONE IaaS on Azure Hackathon</vt:lpstr>
      <vt:lpstr>Introduction and Housekeeping  Welcome</vt:lpstr>
      <vt:lpstr>Meet the team</vt:lpstr>
      <vt:lpstr>   Day 1    </vt:lpstr>
      <vt:lpstr>Day 1 Agenda</vt:lpstr>
      <vt:lpstr>Azure Background Regions, Availability, 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Portal 101 - Identity and logon - Resources and groups - Marketplace - Role Based Access Control   </vt:lpstr>
      <vt:lpstr>Azure Portal – Labs pt 1</vt:lpstr>
      <vt:lpstr>Virtual Networks 101 - Private Networks - VPNs + ExpressRoute - Network Security Groups (NSG) - Types of IP Addresses - Azure DNS + Traffic Manager - Load Balancers</vt:lpstr>
      <vt:lpstr>PowerPoint Presentation</vt:lpstr>
      <vt:lpstr>Azure Networking – Labs pt 2</vt:lpstr>
      <vt:lpstr>Storage 101 -Page and Block Blobs/Tiers  -Usage patterns: Hot/Cold/Archive -Geo-replication -Temporary ‘scratch’ storage -Premium storage -Azure Disks  -Managed/Unmanaged/Caching -Azure File Shares  </vt:lpstr>
      <vt:lpstr>PowerPoint Presentation</vt:lpstr>
      <vt:lpstr>Azure Storage – Labs pt 3</vt:lpstr>
      <vt:lpstr>Compute 101 - Stateless vs Stateful workloads - Types of compute (VMs, VM Scalesets) - Images (Gold, Recipe based) - Instance Types</vt:lpstr>
      <vt:lpstr>PowerPoint Presentation</vt:lpstr>
      <vt:lpstr>Virtual Machine Extensions   </vt:lpstr>
      <vt:lpstr>Azure Compute – Labs pt 4</vt:lpstr>
      <vt:lpstr>Let’s do it !  Manually Deploying Your App on Azure</vt:lpstr>
      <vt:lpstr>   Day 2    </vt:lpstr>
      <vt:lpstr>Day 2 Agenda</vt:lpstr>
      <vt:lpstr>Azure Resource Manager and Resource Group Templates</vt:lpstr>
      <vt:lpstr>About  Azure Resource Manager</vt:lpstr>
      <vt:lpstr>How I want the world to look…  {World}</vt:lpstr>
      <vt:lpstr>ARM Deployment Methodology</vt:lpstr>
      <vt:lpstr>ARM Deployment Template Example</vt:lpstr>
      <vt:lpstr>ARM Resources</vt:lpstr>
      <vt:lpstr>Azure RM templates – Labs pt 5</vt:lpstr>
      <vt:lpstr>Desired State Configuration and Script VM Extensions </vt:lpstr>
      <vt:lpstr>Automating Deployment with PowerShell DSC  Deploying ‘Prints’, not ‘Art’.</vt:lpstr>
      <vt:lpstr>PowerShell DSC Script – Install IIS and ASP.Net</vt:lpstr>
      <vt:lpstr>Azure Posh Deploy – Labs pt 6</vt:lpstr>
      <vt:lpstr>   Day 3    </vt:lpstr>
      <vt:lpstr>0 – 60 in 2 days</vt:lpstr>
      <vt:lpstr>Retrospective</vt:lpstr>
      <vt:lpstr>Fasten your seatbelts</vt:lpstr>
      <vt:lpstr>Git &amp; Visual Studio</vt:lpstr>
      <vt:lpstr>CI/CD</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Security What to do and avoid deck</dc:title>
  <dc:subject>&lt;Speech title here&gt;</dc:subject>
  <dc:creator>William Eastbury</dc:creator>
  <cp:keywords>Azure Security</cp:keywords>
  <dc:description>Template: Maryfj_x000d_
Formatting: _x000d_
Audience Type:</dc:description>
  <cp:lastModifiedBy>Truong, Henry</cp:lastModifiedBy>
  <cp:revision>453</cp:revision>
  <dcterms:created xsi:type="dcterms:W3CDTF">2014-06-10T19:28:25Z</dcterms:created>
  <dcterms:modified xsi:type="dcterms:W3CDTF">2018-05-23T08:34:39Z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0x0101009051B41B2351BE4DAC30F6C78B7450EE0018391EF370515848A3DB176425A87FC5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9b210c62-340d-47d5-a3ac-1bcb775f15b1</vt:lpwstr>
  </property>
</Properties>
</file>